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7" r:id="rId2"/>
    <p:sldId id="260" r:id="rId3"/>
    <p:sldId id="271" r:id="rId4"/>
    <p:sldId id="261" r:id="rId5"/>
    <p:sldId id="263" r:id="rId6"/>
    <p:sldId id="264" r:id="rId7"/>
    <p:sldId id="283" r:id="rId8"/>
    <p:sldId id="265" r:id="rId9"/>
    <p:sldId id="337" r:id="rId10"/>
    <p:sldId id="338" r:id="rId11"/>
    <p:sldId id="266" r:id="rId12"/>
    <p:sldId id="277" r:id="rId13"/>
    <p:sldId id="275" r:id="rId14"/>
    <p:sldId id="274" r:id="rId15"/>
    <p:sldId id="279" r:id="rId16"/>
    <p:sldId id="280" r:id="rId17"/>
    <p:sldId id="281" r:id="rId18"/>
    <p:sldId id="282" r:id="rId19"/>
    <p:sldId id="267" r:id="rId20"/>
    <p:sldId id="276" r:id="rId21"/>
    <p:sldId id="284" r:id="rId22"/>
    <p:sldId id="285" r:id="rId23"/>
    <p:sldId id="286" r:id="rId24"/>
    <p:sldId id="269" r:id="rId25"/>
    <p:sldId id="290" r:id="rId26"/>
    <p:sldId id="291" r:id="rId27"/>
    <p:sldId id="292" r:id="rId28"/>
    <p:sldId id="293" r:id="rId29"/>
    <p:sldId id="294" r:id="rId30"/>
    <p:sldId id="295" r:id="rId31"/>
    <p:sldId id="296" r:id="rId32"/>
    <p:sldId id="289" r:id="rId33"/>
    <p:sldId id="287" r:id="rId34"/>
    <p:sldId id="272" r:id="rId35"/>
    <p:sldId id="278" r:id="rId36"/>
    <p:sldId id="297" r:id="rId37"/>
    <p:sldId id="298" r:id="rId38"/>
    <p:sldId id="299" r:id="rId39"/>
    <p:sldId id="300" r:id="rId40"/>
    <p:sldId id="302" r:id="rId41"/>
    <p:sldId id="301" r:id="rId42"/>
    <p:sldId id="315" r:id="rId43"/>
    <p:sldId id="304" r:id="rId44"/>
    <p:sldId id="305" r:id="rId45"/>
    <p:sldId id="306" r:id="rId46"/>
    <p:sldId id="307" r:id="rId47"/>
    <p:sldId id="308" r:id="rId48"/>
    <p:sldId id="317" r:id="rId49"/>
    <p:sldId id="318" r:id="rId50"/>
    <p:sldId id="320" r:id="rId51"/>
    <p:sldId id="319" r:id="rId52"/>
    <p:sldId id="321" r:id="rId53"/>
    <p:sldId id="322" r:id="rId54"/>
    <p:sldId id="323" r:id="rId55"/>
    <p:sldId id="324" r:id="rId56"/>
    <p:sldId id="325" r:id="rId57"/>
    <p:sldId id="326" r:id="rId58"/>
    <p:sldId id="327" r:id="rId59"/>
    <p:sldId id="328" r:id="rId60"/>
    <p:sldId id="329" r:id="rId61"/>
    <p:sldId id="309" r:id="rId62"/>
    <p:sldId id="332" r:id="rId63"/>
    <p:sldId id="333" r:id="rId64"/>
    <p:sldId id="331" r:id="rId65"/>
    <p:sldId id="335" r:id="rId66"/>
    <p:sldId id="330" r:id="rId67"/>
    <p:sldId id="303" r:id="rId68"/>
    <p:sldId id="313" r:id="rId69"/>
    <p:sldId id="336" r:id="rId70"/>
    <p:sldId id="314" r:id="rId71"/>
    <p:sldId id="25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initials="J" lastIdx="1" clrIdx="0">
    <p:extLst>
      <p:ext uri="{19B8F6BF-5375-455C-9EA6-DF929625EA0E}">
        <p15:presenceInfo xmlns:p15="http://schemas.microsoft.com/office/powerpoint/2012/main" userId="Jennif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EF"/>
    <a:srgbClr val="7DB69D"/>
    <a:srgbClr val="F5F9F7"/>
    <a:srgbClr val="F8F8F8"/>
    <a:srgbClr val="FAF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96299-553A-8342-B139-EB888D2FDB66}" v="111" dt="2022-09-20T09:53:37.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398" autoAdjust="0"/>
  </p:normalViewPr>
  <p:slideViewPr>
    <p:cSldViewPr snapToGrid="0">
      <p:cViewPr varScale="1">
        <p:scale>
          <a:sx n="91" d="100"/>
          <a:sy n="91"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Guaglianone" userId="S::nguaglianone.ext@jgingenieros.es::7001c2e6-f222-438e-b6f4-5259cb8db9e5" providerId="AD" clId="Web-{0D096299-553A-8342-B139-EB888D2FDB66}"/>
    <pc:docChg chg="addSld delSld modSld">
      <pc:chgData name="Natalia Guaglianone" userId="S::nguaglianone.ext@jgingenieros.es::7001c2e6-f222-438e-b6f4-5259cb8db9e5" providerId="AD" clId="Web-{0D096299-553A-8342-B139-EB888D2FDB66}" dt="2022-09-20T09:53:37.505" v="106"/>
      <pc:docMkLst>
        <pc:docMk/>
      </pc:docMkLst>
      <pc:sldChg chg="modSp">
        <pc:chgData name="Natalia Guaglianone" userId="S::nguaglianone.ext@jgingenieros.es::7001c2e6-f222-438e-b6f4-5259cb8db9e5" providerId="AD" clId="Web-{0D096299-553A-8342-B139-EB888D2FDB66}" dt="2022-09-20T06:52:37.883" v="0" actId="20577"/>
        <pc:sldMkLst>
          <pc:docMk/>
          <pc:sldMk cId="1538352335" sldId="257"/>
        </pc:sldMkLst>
        <pc:spChg chg="mod">
          <ac:chgData name="Natalia Guaglianone" userId="S::nguaglianone.ext@jgingenieros.es::7001c2e6-f222-438e-b6f4-5259cb8db9e5" providerId="AD" clId="Web-{0D096299-553A-8342-B139-EB888D2FDB66}" dt="2022-09-20T06:52:37.883" v="0" actId="20577"/>
          <ac:spMkLst>
            <pc:docMk/>
            <pc:sldMk cId="1538352335" sldId="257"/>
            <ac:spMk id="2" creationId="{014B49AF-FDFB-E641-EE50-D9CBF51131DD}"/>
          </ac:spMkLst>
        </pc:spChg>
      </pc:sldChg>
      <pc:sldChg chg="del">
        <pc:chgData name="Natalia Guaglianone" userId="S::nguaglianone.ext@jgingenieros.es::7001c2e6-f222-438e-b6f4-5259cb8db9e5" providerId="AD" clId="Web-{0D096299-553A-8342-B139-EB888D2FDB66}" dt="2022-09-20T08:03:53.037" v="104"/>
        <pc:sldMkLst>
          <pc:docMk/>
          <pc:sldMk cId="603142228" sldId="258"/>
        </pc:sldMkLst>
      </pc:sldChg>
      <pc:sldChg chg="modSp add replId">
        <pc:chgData name="Natalia Guaglianone" userId="S::nguaglianone.ext@jgingenieros.es::7001c2e6-f222-438e-b6f4-5259cb8db9e5" providerId="AD" clId="Web-{0D096299-553A-8342-B139-EB888D2FDB66}" dt="2022-09-20T07:42:52.772" v="48" actId="20577"/>
        <pc:sldMkLst>
          <pc:docMk/>
          <pc:sldMk cId="2058612069" sldId="259"/>
        </pc:sldMkLst>
        <pc:spChg chg="mod">
          <ac:chgData name="Natalia Guaglianone" userId="S::nguaglianone.ext@jgingenieros.es::7001c2e6-f222-438e-b6f4-5259cb8db9e5" providerId="AD" clId="Web-{0D096299-553A-8342-B139-EB888D2FDB66}" dt="2022-09-20T07:42:52.772" v="48" actId="20577"/>
          <ac:spMkLst>
            <pc:docMk/>
            <pc:sldMk cId="2058612069" sldId="259"/>
            <ac:spMk id="2" creationId="{D7A91246-75B7-BBC9-2D21-6CBE10290E74}"/>
          </ac:spMkLst>
        </pc:spChg>
        <pc:picChg chg="mod">
          <ac:chgData name="Natalia Guaglianone" userId="S::nguaglianone.ext@jgingenieros.es::7001c2e6-f222-438e-b6f4-5259cb8db9e5" providerId="AD" clId="Web-{0D096299-553A-8342-B139-EB888D2FDB66}" dt="2022-09-20T06:55:35.669" v="42" actId="1076"/>
          <ac:picMkLst>
            <pc:docMk/>
            <pc:sldMk cId="2058612069" sldId="259"/>
            <ac:picMk id="4" creationId="{15684FCA-582C-64E5-2AAC-C42FAFC3629A}"/>
          </ac:picMkLst>
        </pc:picChg>
      </pc:sldChg>
      <pc:sldChg chg="modSp add del replId">
        <pc:chgData name="Natalia Guaglianone" userId="S::nguaglianone.ext@jgingenieros.es::7001c2e6-f222-438e-b6f4-5259cb8db9e5" providerId="AD" clId="Web-{0D096299-553A-8342-B139-EB888D2FDB66}" dt="2022-09-20T09:53:37.505" v="106"/>
        <pc:sldMkLst>
          <pc:docMk/>
          <pc:sldMk cId="2902159196" sldId="260"/>
        </pc:sldMkLst>
        <pc:spChg chg="mod">
          <ac:chgData name="Natalia Guaglianone" userId="S::nguaglianone.ext@jgingenieros.es::7001c2e6-f222-438e-b6f4-5259cb8db9e5" providerId="AD" clId="Web-{0D096299-553A-8342-B139-EB888D2FDB66}" dt="2022-09-20T08:04:11.164" v="105" actId="20577"/>
          <ac:spMkLst>
            <pc:docMk/>
            <pc:sldMk cId="2902159196" sldId="260"/>
            <ac:spMk id="2" creationId="{D7A91246-75B7-BBC9-2D21-6CBE10290E7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0F240-7316-4E98-9C21-5C35E7FE2B8C}" type="datetimeFigureOut">
              <a:rPr lang="es-ES" smtClean="0"/>
              <a:t>30/06/2025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6F186-257D-4DCA-AAF2-ACA42A46529E}" type="slidenum">
              <a:rPr lang="es-ES" smtClean="0"/>
              <a:t>‹Nº›</a:t>
            </a:fld>
            <a:endParaRPr lang="es-ES"/>
          </a:p>
        </p:txBody>
      </p:sp>
    </p:spTree>
    <p:extLst>
      <p:ext uri="{BB962C8B-B14F-4D97-AF65-F5344CB8AC3E}">
        <p14:creationId xmlns:p14="http://schemas.microsoft.com/office/powerpoint/2010/main" val="342762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a:t>
            </a:fld>
            <a:endParaRPr lang="es-ES"/>
          </a:p>
        </p:txBody>
      </p:sp>
    </p:spTree>
    <p:extLst>
      <p:ext uri="{BB962C8B-B14F-4D97-AF65-F5344CB8AC3E}">
        <p14:creationId xmlns:p14="http://schemas.microsoft.com/office/powerpoint/2010/main" val="752586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Por este motivo desarrollamos una serie de guías y estándares adaptados a la casuística del hospital.</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La base para el desarrollo de las mismas es la norma ISO 19650.</a:t>
            </a:r>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23</a:t>
            </a:fld>
            <a:endParaRPr lang="es-ES"/>
          </a:p>
        </p:txBody>
      </p:sp>
    </p:spTree>
    <p:extLst>
      <p:ext uri="{BB962C8B-B14F-4D97-AF65-F5344CB8AC3E}">
        <p14:creationId xmlns:p14="http://schemas.microsoft.com/office/powerpoint/2010/main" val="72697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Una vez hemos tenido la base de modelado, se ha introducido toda la información relativa a espacios de la que disponíamos.</a:t>
            </a:r>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24</a:t>
            </a:fld>
            <a:endParaRPr lang="es-ES"/>
          </a:p>
        </p:txBody>
      </p:sp>
    </p:spTree>
    <p:extLst>
      <p:ext uri="{BB962C8B-B14F-4D97-AF65-F5344CB8AC3E}">
        <p14:creationId xmlns:p14="http://schemas.microsoft.com/office/powerpoint/2010/main" val="2853844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smtClean="0">
                <a:solidFill>
                  <a:schemeClr val="bg1">
                    <a:lumMod val="50000"/>
                  </a:schemeClr>
                </a:solidFill>
                <a:latin typeface="Century Gothic" panose="020B0502020202020204" pitchFamily="34" charset="0"/>
                <a:cs typeface="Times New Roman" panose="02020603050405020304" pitchFamily="18" charset="0"/>
              </a:rPr>
              <a:t>Una vez hemos tenido la base de modelado, se ha introducido toda la información relativa a espacios de la que disponíamos.</a:t>
            </a:r>
            <a:endParaRPr lang="es-ES" sz="1200" smtClean="0">
              <a:solidFill>
                <a:schemeClr val="bg1">
                  <a:lumMod val="50000"/>
                </a:schemeClr>
              </a:solidFill>
              <a:latin typeface="Century Gothic" panose="020B0502020202020204" pitchFamily="34" charset="0"/>
            </a:endParaRPr>
          </a:p>
          <a:p>
            <a:endParaRPr lang="es-ES"/>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25</a:t>
            </a:fld>
            <a:endParaRPr lang="es-ES"/>
          </a:p>
        </p:txBody>
      </p:sp>
    </p:spTree>
    <p:extLst>
      <p:ext uri="{BB962C8B-B14F-4D97-AF65-F5344CB8AC3E}">
        <p14:creationId xmlns:p14="http://schemas.microsoft.com/office/powerpoint/2010/main" val="279708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A partir del modelo centralizado, se generan vistas específicas para los diferentes perfiles profesionales.</a:t>
            </a:r>
            <a:endParaRPr lang="es-ES" sz="1200" dirty="0" smtClean="0">
              <a:solidFill>
                <a:schemeClr val="bg1">
                  <a:lumMod val="50000"/>
                </a:schemeClr>
              </a:solidFill>
              <a:latin typeface="Century Gothic" panose="020B0502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26</a:t>
            </a:fld>
            <a:endParaRPr lang="es-ES"/>
          </a:p>
        </p:txBody>
      </p:sp>
    </p:spTree>
    <p:extLst>
      <p:ext uri="{BB962C8B-B14F-4D97-AF65-F5344CB8AC3E}">
        <p14:creationId xmlns:p14="http://schemas.microsoft.com/office/powerpoint/2010/main" val="532518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Una vez completado el levantamiento de la obra civil a partir de los planos de AutoCAD, arrancamos el modelado de instalaciones, una fase todavía más compleja, tanto por la gran cantidad de activos como por el hecho de que muchos de ellos están ocultos o en zonas de difícil acceso.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Para definir la calendarización del modelado de instalaciones, se hizo una valoración de si modelar todas las instalaciones de un edificio o modelar la misma instalación de todos los edificios.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Se optó por la segunda opción y se estableció orden de modelado en función de la necesidad.</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a:solidFill>
                <a:schemeClr val="bg1">
                  <a:lumMod val="50000"/>
                </a:schemeClr>
              </a:solidFill>
              <a:latin typeface="Century Gothic" panose="020B0502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27</a:t>
            </a:fld>
            <a:endParaRPr lang="es-ES"/>
          </a:p>
        </p:txBody>
      </p:sp>
    </p:spTree>
    <p:extLst>
      <p:ext uri="{BB962C8B-B14F-4D97-AF65-F5344CB8AC3E}">
        <p14:creationId xmlns:p14="http://schemas.microsoft.com/office/powerpoint/2010/main" val="109095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Cómo lo modelado de instalaciones es un proceso que llevará tiempo, y queremos que los operarios puedan acceder a la información desde una fuente de consulta única, hemos decidido trabajar con un modelo híbrido 2D/3D, donde superponemos el dibujos de AutoCAD sobre las vistas generadas en el modelo BIM.</a:t>
            </a:r>
            <a:endParaRPr lang="es-ES" sz="1200" dirty="0" smtClean="0">
              <a:solidFill>
                <a:schemeClr val="bg1">
                  <a:lumMod val="50000"/>
                </a:schemeClr>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a:solidFill>
                <a:schemeClr val="bg1">
                  <a:lumMod val="50000"/>
                </a:schemeClr>
              </a:solidFill>
              <a:latin typeface="Century Gothic" panose="020B0502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28</a:t>
            </a:fld>
            <a:endParaRPr lang="es-ES"/>
          </a:p>
        </p:txBody>
      </p:sp>
    </p:spTree>
    <p:extLst>
      <p:ext uri="{BB962C8B-B14F-4D97-AF65-F5344CB8AC3E}">
        <p14:creationId xmlns:p14="http://schemas.microsoft.com/office/powerpoint/2010/main" val="90450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La cantidad de edificios, plantas y disciplinas de instalaciones hace que este trabajo sea muy lento y repetitiva, por el que hemos desarrollado rutinas de automatización propias para acelerar esta tarea.</a:t>
            </a: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29</a:t>
            </a:fld>
            <a:endParaRPr lang="es-ES"/>
          </a:p>
        </p:txBody>
      </p:sp>
    </p:spTree>
    <p:extLst>
      <p:ext uri="{BB962C8B-B14F-4D97-AF65-F5344CB8AC3E}">
        <p14:creationId xmlns:p14="http://schemas.microsoft.com/office/powerpoint/2010/main" val="238168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endParaRPr lang="es-ES" sz="1200" dirty="0">
              <a:solidFill>
                <a:schemeClr val="bg1">
                  <a:lumMod val="50000"/>
                </a:schemeClr>
              </a:solidFill>
              <a:latin typeface="Century Gothic" panose="020B0502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30</a:t>
            </a:fld>
            <a:endParaRPr lang="es-ES"/>
          </a:p>
        </p:txBody>
      </p:sp>
    </p:spTree>
    <p:extLst>
      <p:ext uri="{BB962C8B-B14F-4D97-AF65-F5344CB8AC3E}">
        <p14:creationId xmlns:p14="http://schemas.microsoft.com/office/powerpoint/2010/main" val="61244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Para agilizar el levantamiento inicial del modelado, se ha externalizado</a:t>
            </a:r>
            <a:r>
              <a:rPr lang="es-ES" sz="1200" baseline="0" dirty="0" smtClean="0">
                <a:solidFill>
                  <a:schemeClr val="bg1">
                    <a:lumMod val="50000"/>
                  </a:schemeClr>
                </a:solidFill>
                <a:latin typeface="Century Gothic" panose="020B0502020202020204" pitchFamily="34" charset="0"/>
                <a:cs typeface="Times New Roman" panose="02020603050405020304" pitchFamily="18" charset="0"/>
              </a:rPr>
              <a:t> parte</a:t>
            </a:r>
            <a:r>
              <a:rPr lang="es-ES" sz="1200" dirty="0" smtClean="0">
                <a:solidFill>
                  <a:schemeClr val="bg1">
                    <a:lumMod val="50000"/>
                  </a:schemeClr>
                </a:solidFill>
                <a:latin typeface="Century Gothic" panose="020B0502020202020204" pitchFamily="34" charset="0"/>
                <a:cs typeface="Times New Roman" panose="02020603050405020304" pitchFamily="18" charset="0"/>
              </a:rPr>
              <a:t> del mismo.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Durante este proceso de modelado, se siguen haciendo obras en el hospital. En los pliegos de estas nuevas obras ya se pide la entrega del modelo BIM asociado.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Para poder integrarlo todo, necesitamos que todos los agentes trabajen bajo un mismo estándar que nos permita explotar la información contenida en los modelos.</a:t>
            </a:r>
            <a:endParaRPr lang="es-ES" sz="1200" dirty="0" smtClean="0">
              <a:solidFill>
                <a:schemeClr val="bg1">
                  <a:lumMod val="50000"/>
                </a:schemeClr>
              </a:solidFill>
              <a:latin typeface="Century Gothic" panose="020B0502020202020204" pitchFamily="34" charset="0"/>
            </a:endParaRPr>
          </a:p>
          <a:p>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31</a:t>
            </a:fld>
            <a:endParaRPr lang="es-ES"/>
          </a:p>
        </p:txBody>
      </p:sp>
    </p:spTree>
    <p:extLst>
      <p:ext uri="{BB962C8B-B14F-4D97-AF65-F5344CB8AC3E}">
        <p14:creationId xmlns:p14="http://schemas.microsoft.com/office/powerpoint/2010/main" val="297001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Por este motivo desarrollamos una serie de guías y estándares adaptados a la casuística del hospital.</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La base para el desarrollo de las mismas es la norma ISO 19650.</a:t>
            </a:r>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33</a:t>
            </a:fld>
            <a:endParaRPr lang="es-ES"/>
          </a:p>
        </p:txBody>
      </p:sp>
    </p:spTree>
    <p:extLst>
      <p:ext uri="{BB962C8B-B14F-4D97-AF65-F5344CB8AC3E}">
        <p14:creationId xmlns:p14="http://schemas.microsoft.com/office/powerpoint/2010/main" val="303359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7</a:t>
            </a:fld>
            <a:endParaRPr lang="es-ES"/>
          </a:p>
        </p:txBody>
      </p:sp>
    </p:spTree>
    <p:extLst>
      <p:ext uri="{BB962C8B-B14F-4D97-AF65-F5344CB8AC3E}">
        <p14:creationId xmlns:p14="http://schemas.microsoft.com/office/powerpoint/2010/main" val="489904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45</a:t>
            </a:fld>
            <a:endParaRPr lang="es-ES"/>
          </a:p>
        </p:txBody>
      </p:sp>
    </p:spTree>
    <p:extLst>
      <p:ext uri="{BB962C8B-B14F-4D97-AF65-F5344CB8AC3E}">
        <p14:creationId xmlns:p14="http://schemas.microsoft.com/office/powerpoint/2010/main" val="402572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46</a:t>
            </a:fld>
            <a:endParaRPr lang="es-ES"/>
          </a:p>
        </p:txBody>
      </p:sp>
    </p:spTree>
    <p:extLst>
      <p:ext uri="{BB962C8B-B14F-4D97-AF65-F5344CB8AC3E}">
        <p14:creationId xmlns:p14="http://schemas.microsoft.com/office/powerpoint/2010/main" val="1921939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47</a:t>
            </a:fld>
            <a:endParaRPr lang="es-ES"/>
          </a:p>
        </p:txBody>
      </p:sp>
    </p:spTree>
    <p:extLst>
      <p:ext uri="{BB962C8B-B14F-4D97-AF65-F5344CB8AC3E}">
        <p14:creationId xmlns:p14="http://schemas.microsoft.com/office/powerpoint/2010/main" val="227820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49</a:t>
            </a:fld>
            <a:endParaRPr lang="es-ES"/>
          </a:p>
        </p:txBody>
      </p:sp>
    </p:spTree>
    <p:extLst>
      <p:ext uri="{BB962C8B-B14F-4D97-AF65-F5344CB8AC3E}">
        <p14:creationId xmlns:p14="http://schemas.microsoft.com/office/powerpoint/2010/main" val="3281570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50</a:t>
            </a:fld>
            <a:endParaRPr lang="es-ES"/>
          </a:p>
        </p:txBody>
      </p:sp>
    </p:spTree>
    <p:extLst>
      <p:ext uri="{BB962C8B-B14F-4D97-AF65-F5344CB8AC3E}">
        <p14:creationId xmlns:p14="http://schemas.microsoft.com/office/powerpoint/2010/main" val="1265618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51</a:t>
            </a:fld>
            <a:endParaRPr lang="es-ES"/>
          </a:p>
        </p:txBody>
      </p:sp>
    </p:spTree>
    <p:extLst>
      <p:ext uri="{BB962C8B-B14F-4D97-AF65-F5344CB8AC3E}">
        <p14:creationId xmlns:p14="http://schemas.microsoft.com/office/powerpoint/2010/main" val="310597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52</a:t>
            </a:fld>
            <a:endParaRPr lang="es-ES"/>
          </a:p>
        </p:txBody>
      </p:sp>
    </p:spTree>
    <p:extLst>
      <p:ext uri="{BB962C8B-B14F-4D97-AF65-F5344CB8AC3E}">
        <p14:creationId xmlns:p14="http://schemas.microsoft.com/office/powerpoint/2010/main" val="3257666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53</a:t>
            </a:fld>
            <a:endParaRPr lang="es-ES"/>
          </a:p>
        </p:txBody>
      </p:sp>
    </p:spTree>
    <p:extLst>
      <p:ext uri="{BB962C8B-B14F-4D97-AF65-F5344CB8AC3E}">
        <p14:creationId xmlns:p14="http://schemas.microsoft.com/office/powerpoint/2010/main" val="2133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54</a:t>
            </a:fld>
            <a:endParaRPr lang="es-ES"/>
          </a:p>
        </p:txBody>
      </p:sp>
    </p:spTree>
    <p:extLst>
      <p:ext uri="{BB962C8B-B14F-4D97-AF65-F5344CB8AC3E}">
        <p14:creationId xmlns:p14="http://schemas.microsoft.com/office/powerpoint/2010/main" val="3542484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55</a:t>
            </a:fld>
            <a:endParaRPr lang="es-ES"/>
          </a:p>
        </p:txBody>
      </p:sp>
    </p:spTree>
    <p:extLst>
      <p:ext uri="{BB962C8B-B14F-4D97-AF65-F5344CB8AC3E}">
        <p14:creationId xmlns:p14="http://schemas.microsoft.com/office/powerpoint/2010/main" val="330321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14</a:t>
            </a:fld>
            <a:endParaRPr lang="es-ES"/>
          </a:p>
        </p:txBody>
      </p:sp>
    </p:spTree>
    <p:extLst>
      <p:ext uri="{BB962C8B-B14F-4D97-AF65-F5344CB8AC3E}">
        <p14:creationId xmlns:p14="http://schemas.microsoft.com/office/powerpoint/2010/main" val="1993674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56</a:t>
            </a:fld>
            <a:endParaRPr lang="es-ES"/>
          </a:p>
        </p:txBody>
      </p:sp>
    </p:spTree>
    <p:extLst>
      <p:ext uri="{BB962C8B-B14F-4D97-AF65-F5344CB8AC3E}">
        <p14:creationId xmlns:p14="http://schemas.microsoft.com/office/powerpoint/2010/main" val="4003604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57</a:t>
            </a:fld>
            <a:endParaRPr lang="es-ES"/>
          </a:p>
        </p:txBody>
      </p:sp>
    </p:spTree>
    <p:extLst>
      <p:ext uri="{BB962C8B-B14F-4D97-AF65-F5344CB8AC3E}">
        <p14:creationId xmlns:p14="http://schemas.microsoft.com/office/powerpoint/2010/main" val="2351984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58</a:t>
            </a:fld>
            <a:endParaRPr lang="es-ES"/>
          </a:p>
        </p:txBody>
      </p:sp>
    </p:spTree>
    <p:extLst>
      <p:ext uri="{BB962C8B-B14F-4D97-AF65-F5344CB8AC3E}">
        <p14:creationId xmlns:p14="http://schemas.microsoft.com/office/powerpoint/2010/main" val="596510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59</a:t>
            </a:fld>
            <a:endParaRPr lang="es-ES"/>
          </a:p>
        </p:txBody>
      </p:sp>
    </p:spTree>
    <p:extLst>
      <p:ext uri="{BB962C8B-B14F-4D97-AF65-F5344CB8AC3E}">
        <p14:creationId xmlns:p14="http://schemas.microsoft.com/office/powerpoint/2010/main" val="1104377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Integrar todos los sistemas de monitorización (BIM + BMS + GMAO)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Intercambio de información entre las diferentes plataformas</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Sincronización bidireccional</a:t>
            </a:r>
          </a:p>
          <a:p>
            <a:pPr marL="285750" indent="-285750">
              <a:buFontTx/>
              <a:buChar cha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Plataforma única de trabajo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Datos conectados entre el modelo BIM, los elementos de monitorización (BMS) y el sistema de gestión de activos y mantenimiento (GMAO)</a:t>
            </a: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61</a:t>
            </a:fld>
            <a:endParaRPr lang="es-ES"/>
          </a:p>
        </p:txBody>
      </p:sp>
    </p:spTree>
    <p:extLst>
      <p:ext uri="{BB962C8B-B14F-4D97-AF65-F5344CB8AC3E}">
        <p14:creationId xmlns:p14="http://schemas.microsoft.com/office/powerpoint/2010/main" val="3434191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smtClean="0"/>
              <a:t>PROS</a:t>
            </a:r>
          </a:p>
          <a:p>
            <a:r>
              <a:rPr lang="es-ES" b="1" dirty="0" smtClean="0"/>
              <a:t>Interoperabilidad real</a:t>
            </a:r>
            <a:r>
              <a:rPr lang="es-ES" dirty="0" smtClean="0"/>
              <a:t/>
            </a:r>
            <a:br>
              <a:rPr lang="es-ES" dirty="0" smtClean="0"/>
            </a:br>
            <a:r>
              <a:rPr lang="es-ES" dirty="0" smtClean="0"/>
              <a:t>Permite integrar información de diferentes plataformas, fabricantes y software sin depender de un único proveedor.</a:t>
            </a:r>
          </a:p>
          <a:p>
            <a:r>
              <a:rPr lang="es-ES" b="1" dirty="0" smtClean="0"/>
              <a:t>Longevidad y portabilidad de los datos</a:t>
            </a:r>
            <a:r>
              <a:rPr lang="es-ES" dirty="0" smtClean="0"/>
              <a:t/>
            </a:r>
            <a:br>
              <a:rPr lang="es-ES" dirty="0" smtClean="0"/>
            </a:br>
            <a:r>
              <a:rPr lang="es-ES" dirty="0" smtClean="0"/>
              <a:t>Usar formatos abiertos como IFC, BCF, </a:t>
            </a:r>
            <a:r>
              <a:rPr lang="es-ES" dirty="0" err="1" smtClean="0"/>
              <a:t>COBie</a:t>
            </a:r>
            <a:r>
              <a:rPr lang="es-ES" dirty="0" smtClean="0"/>
              <a:t> asegura que los datos del gemelo digital puedan seguir siendo utilizados en el futuro, incluso si cambias de plataforma.</a:t>
            </a:r>
          </a:p>
          <a:p>
            <a:r>
              <a:rPr lang="es-ES" b="1" dirty="0" smtClean="0"/>
              <a:t>Transparencia</a:t>
            </a:r>
            <a:r>
              <a:rPr lang="es-ES" dirty="0" smtClean="0"/>
              <a:t/>
            </a:r>
            <a:br>
              <a:rPr lang="es-ES" dirty="0" smtClean="0"/>
            </a:br>
            <a:r>
              <a:rPr lang="es-ES" dirty="0" smtClean="0"/>
              <a:t>Puedes auditar, verificar y mejorar los procesos, ya que el formato y el funcionamiento de los datos están basados en estándares públicos.</a:t>
            </a:r>
          </a:p>
          <a:p>
            <a:r>
              <a:rPr lang="es-ES" b="1" dirty="0" smtClean="0"/>
              <a:t>Competencia entre proveedores</a:t>
            </a:r>
            <a:r>
              <a:rPr lang="es-ES" dirty="0" smtClean="0"/>
              <a:t/>
            </a:r>
            <a:br>
              <a:rPr lang="es-ES" dirty="0" smtClean="0"/>
            </a:br>
            <a:r>
              <a:rPr lang="es-ES" dirty="0" smtClean="0"/>
              <a:t>No estar atado a un único ecosistema fomenta precios más competitivos y acceso a innovaciones más rápidas.</a:t>
            </a:r>
          </a:p>
          <a:p>
            <a:r>
              <a:rPr lang="es-ES" b="1" dirty="0" smtClean="0"/>
              <a:t>Mayor control sobre tu gemelo digital</a:t>
            </a:r>
            <a:r>
              <a:rPr lang="es-ES" dirty="0" smtClean="0"/>
              <a:t/>
            </a:r>
            <a:br>
              <a:rPr lang="es-ES" dirty="0" smtClean="0"/>
            </a:br>
            <a:r>
              <a:rPr lang="es-ES" dirty="0" smtClean="0"/>
              <a:t>Al usar plataformas basadas en </a:t>
            </a:r>
            <a:r>
              <a:rPr lang="es-ES" dirty="0" err="1" smtClean="0"/>
              <a:t>OpenBIM</a:t>
            </a:r>
            <a:r>
              <a:rPr lang="es-ES" dirty="0" smtClean="0"/>
              <a:t>, mantienes el control sobre el acceso, modificación y exportación de datos.</a:t>
            </a:r>
          </a:p>
          <a:p>
            <a:r>
              <a:rPr lang="es-ES" b="1" dirty="0" smtClean="0"/>
              <a:t>Facilita la colaboración</a:t>
            </a:r>
            <a:r>
              <a:rPr lang="es-ES" dirty="0" smtClean="0"/>
              <a:t/>
            </a:r>
            <a:br>
              <a:rPr lang="es-ES" dirty="0" smtClean="0"/>
            </a:br>
            <a:r>
              <a:rPr lang="es-ES" dirty="0" smtClean="0"/>
              <a:t>Los equipos de distintas disciplinas (arquitectura, ingeniería, operaciones) pueden trabajar sobre el mismo modelo sin problemas de compatibilidad.</a:t>
            </a:r>
          </a:p>
          <a:p>
            <a:endParaRPr lang="es-ES" b="1" dirty="0" smtClean="0"/>
          </a:p>
          <a:p>
            <a:endParaRPr lang="es-ES" b="1" dirty="0" smtClean="0"/>
          </a:p>
          <a:p>
            <a:r>
              <a:rPr lang="es-ES" b="1" dirty="0" smtClean="0"/>
              <a:t>CONTRAS</a:t>
            </a:r>
          </a:p>
          <a:p>
            <a:r>
              <a:rPr lang="es-ES" b="1" dirty="0" smtClean="0"/>
              <a:t>Curva de aprendizaje inicial</a:t>
            </a:r>
            <a:r>
              <a:rPr lang="es-ES" dirty="0" smtClean="0"/>
              <a:t/>
            </a:r>
            <a:br>
              <a:rPr lang="es-ES" dirty="0" smtClean="0"/>
            </a:br>
            <a:r>
              <a:rPr lang="es-ES" dirty="0" smtClean="0"/>
              <a:t>La gestión de formatos abiertos y flujos </a:t>
            </a:r>
            <a:r>
              <a:rPr lang="es-ES" dirty="0" err="1" smtClean="0"/>
              <a:t>OpenBIM</a:t>
            </a:r>
            <a:r>
              <a:rPr lang="es-ES" dirty="0" smtClean="0"/>
              <a:t> puede requerir formación adicional al principio.</a:t>
            </a:r>
          </a:p>
          <a:p>
            <a:r>
              <a:rPr lang="es-ES" b="1" dirty="0" smtClean="0"/>
              <a:t>Calidad variable en implementaciones</a:t>
            </a:r>
            <a:r>
              <a:rPr lang="es-ES" dirty="0" smtClean="0"/>
              <a:t/>
            </a:r>
            <a:br>
              <a:rPr lang="es-ES" dirty="0" smtClean="0"/>
            </a:br>
            <a:r>
              <a:rPr lang="es-ES" dirty="0" smtClean="0"/>
              <a:t>No todas las herramientas soportan </a:t>
            </a:r>
            <a:r>
              <a:rPr lang="es-ES" dirty="0" err="1" smtClean="0"/>
              <a:t>OpenBIM</a:t>
            </a:r>
            <a:r>
              <a:rPr lang="es-ES" dirty="0" smtClean="0"/>
              <a:t> igual de bien; puede haber diferencias en la calidad de importaciones/exportaciones.</a:t>
            </a:r>
          </a:p>
          <a:p>
            <a:r>
              <a:rPr lang="es-ES" b="1" dirty="0" smtClean="0"/>
              <a:t>Mayor necesidad de coordinación</a:t>
            </a:r>
            <a:r>
              <a:rPr lang="es-ES" dirty="0" smtClean="0"/>
              <a:t/>
            </a:r>
            <a:br>
              <a:rPr lang="es-ES" dirty="0" smtClean="0"/>
            </a:br>
            <a:r>
              <a:rPr lang="es-ES" dirty="0" smtClean="0"/>
              <a:t>Al no ser un ecosistema cerrado, puede ser necesario definir procesos claros para intercambiar y validar información.</a:t>
            </a:r>
          </a:p>
          <a:p>
            <a:pPr marL="285750" indent="-285750">
              <a:buFontTx/>
              <a:buChar cha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Plataforma única de trabajo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Datos conectados entre el modelo BIM, los elementos de monitorización (BMS) y el sistema de gestión de activos y mantenimiento (GMAO)</a:t>
            </a: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62</a:t>
            </a:fld>
            <a:endParaRPr lang="es-ES"/>
          </a:p>
        </p:txBody>
      </p:sp>
    </p:spTree>
    <p:extLst>
      <p:ext uri="{BB962C8B-B14F-4D97-AF65-F5344CB8AC3E}">
        <p14:creationId xmlns:p14="http://schemas.microsoft.com/office/powerpoint/2010/main" val="2259851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smtClean="0"/>
              <a:t>Pros:</a:t>
            </a:r>
            <a:endParaRPr lang="es-ES" dirty="0" smtClean="0"/>
          </a:p>
          <a:p>
            <a:r>
              <a:rPr lang="es-ES" b="1" dirty="0" smtClean="0"/>
              <a:t>Experiencia de usuario más fluida</a:t>
            </a:r>
            <a:r>
              <a:rPr lang="es-ES" dirty="0" smtClean="0"/>
              <a:t/>
            </a:r>
            <a:br>
              <a:rPr lang="es-ES" dirty="0" smtClean="0"/>
            </a:br>
            <a:r>
              <a:rPr lang="es-ES" dirty="0" smtClean="0"/>
              <a:t>Todo está diseñado para trabajar de forma integrada dentro del mismo ecosistema, reduciendo errores y acelerando tiempos de implementación.</a:t>
            </a:r>
          </a:p>
          <a:p>
            <a:r>
              <a:rPr lang="es-ES" b="1" dirty="0" smtClean="0"/>
              <a:t>Actualizaciones y soporte centralizados</a:t>
            </a:r>
            <a:r>
              <a:rPr lang="es-ES" dirty="0" smtClean="0"/>
              <a:t/>
            </a:r>
            <a:br>
              <a:rPr lang="es-ES" dirty="0" smtClean="0"/>
            </a:br>
            <a:r>
              <a:rPr lang="es-ES" dirty="0" smtClean="0"/>
              <a:t>Suelen tener una única fuente de soporte técnico, lo que puede facilitar el mantenimiento.</a:t>
            </a:r>
          </a:p>
          <a:p>
            <a:r>
              <a:rPr lang="es-ES" b="1" dirty="0" smtClean="0"/>
              <a:t>Optimización de rendimiento</a:t>
            </a:r>
            <a:r>
              <a:rPr lang="es-ES" dirty="0" smtClean="0"/>
              <a:t/>
            </a:r>
            <a:br>
              <a:rPr lang="es-ES" dirty="0" smtClean="0"/>
            </a:br>
            <a:r>
              <a:rPr lang="es-ES" dirty="0" smtClean="0"/>
              <a:t>Al controlar todo el entorno, los sistemas cerrados pueden ofrecer una experiencia más rápida y optimizada.</a:t>
            </a:r>
          </a:p>
          <a:p>
            <a:r>
              <a:rPr lang="es-ES" b="1" dirty="0" smtClean="0"/>
              <a:t>Funciones exclusivas</a:t>
            </a:r>
            <a:r>
              <a:rPr lang="es-ES" dirty="0" smtClean="0"/>
              <a:t/>
            </a:r>
            <a:br>
              <a:rPr lang="es-ES" dirty="0" smtClean="0"/>
            </a:br>
            <a:r>
              <a:rPr lang="es-ES" dirty="0" smtClean="0"/>
              <a:t>Algunos sistemas ofrecen herramientas avanzadas o integraciones (ej. simulaciones energéticas, análisis predictivos) que no están disponibles en plataformas abiertas.</a:t>
            </a:r>
          </a:p>
          <a:p>
            <a:r>
              <a:rPr lang="es-ES" b="1" dirty="0" smtClean="0"/>
              <a:t>Contras:</a:t>
            </a:r>
            <a:endParaRPr lang="es-ES" dirty="0" smtClean="0"/>
          </a:p>
          <a:p>
            <a:r>
              <a:rPr lang="es-ES" b="1" dirty="0" smtClean="0"/>
              <a:t>Dependencia del proveedor (</a:t>
            </a:r>
            <a:r>
              <a:rPr lang="es-ES" b="1" dirty="0" err="1" smtClean="0"/>
              <a:t>vendor</a:t>
            </a:r>
            <a:r>
              <a:rPr lang="es-ES" b="1" dirty="0" smtClean="0"/>
              <a:t> </a:t>
            </a:r>
            <a:r>
              <a:rPr lang="es-ES" b="1" dirty="0" err="1" smtClean="0"/>
              <a:t>lock</a:t>
            </a:r>
            <a:r>
              <a:rPr lang="es-ES" b="1" dirty="0" smtClean="0"/>
              <a:t>-in)</a:t>
            </a:r>
            <a:r>
              <a:rPr lang="es-ES" dirty="0" smtClean="0"/>
              <a:t/>
            </a:r>
            <a:br>
              <a:rPr lang="es-ES" dirty="0" smtClean="0"/>
            </a:br>
            <a:r>
              <a:rPr lang="es-ES" dirty="0" smtClean="0"/>
              <a:t>Una vez que eliges un sistema cerrado, salir de él puede ser costoso y complicado.</a:t>
            </a:r>
          </a:p>
          <a:p>
            <a:r>
              <a:rPr lang="es-ES" b="1" dirty="0" smtClean="0"/>
              <a:t>Costes a largo plazo</a:t>
            </a:r>
            <a:r>
              <a:rPr lang="es-ES" dirty="0" smtClean="0"/>
              <a:t/>
            </a:r>
            <a:br>
              <a:rPr lang="es-ES" dirty="0" smtClean="0"/>
            </a:br>
            <a:r>
              <a:rPr lang="es-ES" dirty="0" smtClean="0"/>
              <a:t>Aunque la inversión inicial pueda parecer atractiva, los costes de licencias, mantenimiento y migración de datos suelen crecer con el tiempo.</a:t>
            </a:r>
          </a:p>
          <a:p>
            <a:r>
              <a:rPr lang="es-ES" b="1" dirty="0" smtClean="0"/>
              <a:t>Poca interoperabilidad</a:t>
            </a:r>
            <a:r>
              <a:rPr lang="es-ES" dirty="0" smtClean="0"/>
              <a:t/>
            </a:r>
            <a:br>
              <a:rPr lang="es-ES" dirty="0" smtClean="0"/>
            </a:br>
            <a:r>
              <a:rPr lang="es-ES" dirty="0" smtClean="0"/>
              <a:t>La conexión con otros sistemas o estándares puede ser limitada o requerir costosos desarrollos personalizados.</a:t>
            </a:r>
          </a:p>
          <a:p>
            <a:r>
              <a:rPr lang="es-ES" b="1" dirty="0" smtClean="0"/>
              <a:t>Riesgo de discontinuidad</a:t>
            </a:r>
            <a:r>
              <a:rPr lang="es-ES" dirty="0" smtClean="0"/>
              <a:t/>
            </a:r>
            <a:br>
              <a:rPr lang="es-ES" dirty="0" smtClean="0"/>
            </a:br>
            <a:r>
              <a:rPr lang="es-ES" dirty="0" smtClean="0"/>
              <a:t>Si el proveedor cambia su política de negocio o cierra el producto, puede ser complicado recuperar los datos o migrar el gemelo digital.</a:t>
            </a:r>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63</a:t>
            </a:fld>
            <a:endParaRPr lang="es-ES"/>
          </a:p>
        </p:txBody>
      </p:sp>
    </p:spTree>
    <p:extLst>
      <p:ext uri="{BB962C8B-B14F-4D97-AF65-F5344CB8AC3E}">
        <p14:creationId xmlns:p14="http://schemas.microsoft.com/office/powerpoint/2010/main" val="71268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0000"/>
              </a:lnSpc>
              <a:spcBef>
                <a:spcPts val="994"/>
              </a:spcBef>
            </a:pPr>
            <a:r>
              <a:rPr lang="es-ES" sz="1200" dirty="0" smtClean="0">
                <a:latin typeface="AktivGrotesk-Light" panose="020B0304020202020204" pitchFamily="34" charset="0"/>
              </a:rPr>
              <a:t>Al formar parte del ecosistema Autodesk, nuestras primeras pruebas de desarrollo de Gemelo Digital las realizamos con APS (Autodesk </a:t>
            </a:r>
            <a:r>
              <a:rPr lang="es-ES" sz="1200" dirty="0" err="1" smtClean="0">
                <a:latin typeface="AktivGrotesk-Light" panose="020B0304020202020204" pitchFamily="34" charset="0"/>
              </a:rPr>
              <a:t>Platform</a:t>
            </a:r>
            <a:r>
              <a:rPr lang="es-ES" sz="1200" dirty="0" smtClean="0">
                <a:latin typeface="AktivGrotesk-Light" panose="020B0304020202020204" pitchFamily="34" charset="0"/>
              </a:rPr>
              <a:t> </a:t>
            </a:r>
            <a:r>
              <a:rPr lang="es-ES" sz="1200" dirty="0" err="1" smtClean="0">
                <a:latin typeface="AktivGrotesk-Light" panose="020B0304020202020204" pitchFamily="34" charset="0"/>
              </a:rPr>
              <a:t>Services</a:t>
            </a:r>
            <a:r>
              <a:rPr lang="es-ES" sz="1200" dirty="0" smtClean="0">
                <a:latin typeface="AktivGrotesk-Light" panose="020B0304020202020204" pitchFamily="34" charset="0"/>
              </a:rPr>
              <a:t>) antiguamente conocido como </a:t>
            </a:r>
            <a:r>
              <a:rPr lang="es-ES" sz="1200" dirty="0" err="1" smtClean="0">
                <a:latin typeface="AktivGrotesk-Light" panose="020B0304020202020204" pitchFamily="34" charset="0"/>
              </a:rPr>
              <a:t>Forge</a:t>
            </a:r>
            <a:r>
              <a:rPr lang="es-ES" sz="1200" dirty="0" smtClean="0">
                <a:latin typeface="AktivGrotesk-Light" panose="020B0304020202020204" pitchFamily="34" charset="0"/>
              </a:rPr>
              <a:t>), pero la poca documentación y escasa comunidad detrás, nos hizo desistir por el momento.</a:t>
            </a:r>
          </a:p>
          <a:p>
            <a:pPr algn="just">
              <a:lnSpc>
                <a:spcPct val="100000"/>
              </a:lnSpc>
              <a:spcBef>
                <a:spcPts val="994"/>
              </a:spcBef>
            </a:pPr>
            <a:endParaRPr lang="es-ES" sz="1200" dirty="0" smtClean="0">
              <a:latin typeface="AktivGrotesk-Light" panose="020B0304020202020204" pitchFamily="34" charset="0"/>
            </a:endParaRPr>
          </a:p>
          <a:p>
            <a:pPr algn="just">
              <a:lnSpc>
                <a:spcPct val="100000"/>
              </a:lnSpc>
              <a:spcBef>
                <a:spcPts val="994"/>
              </a:spcBef>
            </a:pPr>
            <a:r>
              <a:rPr lang="es-ES" sz="1200" dirty="0" smtClean="0">
                <a:latin typeface="AktivGrotesk-Light" panose="020B0304020202020204" pitchFamily="34" charset="0"/>
              </a:rPr>
              <a:t>Autodesk tiene una herramienta específica para Gemelos Digitales pero en las pruebas iniciales vimos</a:t>
            </a:r>
            <a:r>
              <a:rPr lang="es-ES" sz="1200" baseline="0" dirty="0" smtClean="0">
                <a:latin typeface="AktivGrotesk-Light" panose="020B0304020202020204" pitchFamily="34" charset="0"/>
              </a:rPr>
              <a:t> un sistema todavía poco maduro.</a:t>
            </a:r>
            <a:endParaRPr lang="es-ES" sz="1200" dirty="0" smtClean="0">
              <a:latin typeface="AktivGrotesk-Light" panose="020B0304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64</a:t>
            </a:fld>
            <a:endParaRPr lang="es-ES"/>
          </a:p>
        </p:txBody>
      </p:sp>
    </p:spTree>
    <p:extLst>
      <p:ext uri="{BB962C8B-B14F-4D97-AF65-F5344CB8AC3E}">
        <p14:creationId xmlns:p14="http://schemas.microsoft.com/office/powerpoint/2010/main" val="227179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0000"/>
              </a:lnSpc>
              <a:spcBef>
                <a:spcPts val="994"/>
              </a:spcBef>
            </a:pPr>
            <a:r>
              <a:rPr lang="es-ES" sz="1200" dirty="0" smtClean="0">
                <a:latin typeface="AktivGrotesk-Light" panose="020B0304020202020204" pitchFamily="34" charset="0"/>
              </a:rPr>
              <a:t>Al formar parte del ecosistema Autodesk, nuestras primeras pruebas de desarrollo de Gemelo Digital las realizamos con APS (Autodesk </a:t>
            </a:r>
            <a:r>
              <a:rPr lang="es-ES" sz="1200" dirty="0" err="1" smtClean="0">
                <a:latin typeface="AktivGrotesk-Light" panose="020B0304020202020204" pitchFamily="34" charset="0"/>
              </a:rPr>
              <a:t>Platform</a:t>
            </a:r>
            <a:r>
              <a:rPr lang="es-ES" sz="1200" dirty="0" smtClean="0">
                <a:latin typeface="AktivGrotesk-Light" panose="020B0304020202020204" pitchFamily="34" charset="0"/>
              </a:rPr>
              <a:t> </a:t>
            </a:r>
            <a:r>
              <a:rPr lang="es-ES" sz="1200" dirty="0" err="1" smtClean="0">
                <a:latin typeface="AktivGrotesk-Light" panose="020B0304020202020204" pitchFamily="34" charset="0"/>
              </a:rPr>
              <a:t>Services</a:t>
            </a:r>
            <a:r>
              <a:rPr lang="es-ES" sz="1200" dirty="0" smtClean="0">
                <a:latin typeface="AktivGrotesk-Light" panose="020B0304020202020204" pitchFamily="34" charset="0"/>
              </a:rPr>
              <a:t>) antiguamente conocido como </a:t>
            </a:r>
            <a:r>
              <a:rPr lang="es-ES" sz="1200" dirty="0" err="1" smtClean="0">
                <a:latin typeface="AktivGrotesk-Light" panose="020B0304020202020204" pitchFamily="34" charset="0"/>
              </a:rPr>
              <a:t>Forge</a:t>
            </a:r>
            <a:r>
              <a:rPr lang="es-ES" sz="1200" dirty="0" smtClean="0">
                <a:latin typeface="AktivGrotesk-Light" panose="020B0304020202020204" pitchFamily="34" charset="0"/>
              </a:rPr>
              <a:t>), pero la poca documentación y escasa comunidad detrás, nos hizo desistir por el momento.</a:t>
            </a:r>
          </a:p>
          <a:p>
            <a:pPr algn="just">
              <a:lnSpc>
                <a:spcPct val="100000"/>
              </a:lnSpc>
              <a:spcBef>
                <a:spcPts val="994"/>
              </a:spcBef>
            </a:pPr>
            <a:endParaRPr lang="es-ES" sz="1200" dirty="0" smtClean="0">
              <a:latin typeface="AktivGrotesk-Light" panose="020B0304020202020204" pitchFamily="34" charset="0"/>
            </a:endParaRPr>
          </a:p>
          <a:p>
            <a:pPr algn="just">
              <a:lnSpc>
                <a:spcPct val="100000"/>
              </a:lnSpc>
              <a:spcBef>
                <a:spcPts val="994"/>
              </a:spcBef>
            </a:pPr>
            <a:r>
              <a:rPr lang="es-ES" sz="1200" dirty="0" smtClean="0">
                <a:latin typeface="AktivGrotesk-Light" panose="020B0304020202020204" pitchFamily="34" charset="0"/>
              </a:rPr>
              <a:t>Autodesk tiene una herramienta específica para Gemelos Digitales pero en las pruebas iniciales vimos</a:t>
            </a:r>
            <a:r>
              <a:rPr lang="es-ES" sz="1200" baseline="0" dirty="0" smtClean="0">
                <a:latin typeface="AktivGrotesk-Light" panose="020B0304020202020204" pitchFamily="34" charset="0"/>
              </a:rPr>
              <a:t> un sistema todavía poco maduro.</a:t>
            </a:r>
            <a:endParaRPr lang="es-ES" sz="1200" dirty="0" smtClean="0">
              <a:latin typeface="AktivGrotesk-Light" panose="020B0304020202020204" pitchFamily="34" charset="0"/>
            </a:endParaRP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65</a:t>
            </a:fld>
            <a:endParaRPr lang="es-ES"/>
          </a:p>
        </p:txBody>
      </p:sp>
    </p:spTree>
    <p:extLst>
      <p:ext uri="{BB962C8B-B14F-4D97-AF65-F5344CB8AC3E}">
        <p14:creationId xmlns:p14="http://schemas.microsoft.com/office/powerpoint/2010/main" val="15660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Integrar todos los sistemas de monitorización (BIM + BMS + GMAO)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Intercambio de información entre las diferentes plataformas</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Sincronización bidireccional</a:t>
            </a:r>
          </a:p>
          <a:p>
            <a:pPr marL="285750" indent="-285750">
              <a:buFontTx/>
              <a:buChar char="-"/>
            </a:pPr>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Plataforma única de trabajo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200" smtClean="0">
                <a:solidFill>
                  <a:schemeClr val="bg1">
                    <a:lumMod val="50000"/>
                  </a:schemeClr>
                </a:solidFill>
                <a:latin typeface="Century Gothic" panose="020B0502020202020204" pitchFamily="34" charset="0"/>
                <a:cs typeface="Times New Roman" panose="02020603050405020304" pitchFamily="18" charset="0"/>
              </a:rPr>
              <a:t>Datos conectados entre el modelo BIM, los elementos de monitorización (BMS) y el sistema de gestión de activos y mantenimiento (GMAO)</a:t>
            </a: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66</a:t>
            </a:fld>
            <a:endParaRPr lang="es-ES"/>
          </a:p>
        </p:txBody>
      </p:sp>
    </p:spTree>
    <p:extLst>
      <p:ext uri="{BB962C8B-B14F-4D97-AF65-F5344CB8AC3E}">
        <p14:creationId xmlns:p14="http://schemas.microsoft.com/office/powerpoint/2010/main" val="392072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15</a:t>
            </a:fld>
            <a:endParaRPr lang="es-ES"/>
          </a:p>
        </p:txBody>
      </p:sp>
    </p:spTree>
    <p:extLst>
      <p:ext uri="{BB962C8B-B14F-4D97-AF65-F5344CB8AC3E}">
        <p14:creationId xmlns:p14="http://schemas.microsoft.com/office/powerpoint/2010/main" val="550674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67</a:t>
            </a:fld>
            <a:endParaRPr lang="es-ES"/>
          </a:p>
        </p:txBody>
      </p:sp>
    </p:spTree>
    <p:extLst>
      <p:ext uri="{BB962C8B-B14F-4D97-AF65-F5344CB8AC3E}">
        <p14:creationId xmlns:p14="http://schemas.microsoft.com/office/powerpoint/2010/main" val="220172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1" i="0" kern="1200" dirty="0" smtClean="0">
                <a:solidFill>
                  <a:schemeClr val="tx1"/>
                </a:solidFill>
                <a:effectLst/>
                <a:latin typeface="+mn-lt"/>
                <a:ea typeface="+mn-ea"/>
                <a:cs typeface="+mn-cs"/>
              </a:rPr>
              <a:t>DIMENSIÓN REMOTA permite la inspección remota y automatizada de activos de edificios</a:t>
            </a:r>
          </a:p>
        </p:txBody>
      </p:sp>
      <p:sp>
        <p:nvSpPr>
          <p:cNvPr id="4" name="Marcador de número de diapositiva 3"/>
          <p:cNvSpPr>
            <a:spLocks noGrp="1"/>
          </p:cNvSpPr>
          <p:nvPr>
            <p:ph type="sldNum" sz="quarter" idx="10"/>
          </p:nvPr>
        </p:nvSpPr>
        <p:spPr/>
        <p:txBody>
          <a:bodyPr/>
          <a:lstStyle/>
          <a:p>
            <a:fld id="{4186F186-257D-4DCA-AAF2-ACA42A46529E}" type="slidenum">
              <a:rPr lang="es-ES" smtClean="0"/>
              <a:t>68</a:t>
            </a:fld>
            <a:endParaRPr lang="es-ES"/>
          </a:p>
        </p:txBody>
      </p:sp>
    </p:spTree>
    <p:extLst>
      <p:ext uri="{BB962C8B-B14F-4D97-AF65-F5344CB8AC3E}">
        <p14:creationId xmlns:p14="http://schemas.microsoft.com/office/powerpoint/2010/main" val="3396151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Se han abierto líneas de investigación para cruzar la información recogida des de los sensores distribuidos en los edificios con los datos de los pacientes hospitalizados, de cara a mejora la calidad de atención durante su estancia en el hospital.</a:t>
            </a: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70</a:t>
            </a:fld>
            <a:endParaRPr lang="es-ES"/>
          </a:p>
        </p:txBody>
      </p:sp>
    </p:spTree>
    <p:extLst>
      <p:ext uri="{BB962C8B-B14F-4D97-AF65-F5344CB8AC3E}">
        <p14:creationId xmlns:p14="http://schemas.microsoft.com/office/powerpoint/2010/main" val="1246206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16</a:t>
            </a:fld>
            <a:endParaRPr lang="es-ES"/>
          </a:p>
        </p:txBody>
      </p:sp>
    </p:spTree>
    <p:extLst>
      <p:ext uri="{BB962C8B-B14F-4D97-AF65-F5344CB8AC3E}">
        <p14:creationId xmlns:p14="http://schemas.microsoft.com/office/powerpoint/2010/main" val="1867418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17</a:t>
            </a:fld>
            <a:endParaRPr lang="es-ES"/>
          </a:p>
        </p:txBody>
      </p:sp>
    </p:spTree>
    <p:extLst>
      <p:ext uri="{BB962C8B-B14F-4D97-AF65-F5344CB8AC3E}">
        <p14:creationId xmlns:p14="http://schemas.microsoft.com/office/powerpoint/2010/main" val="206969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Como punto de partida para el modelado se han utilizado los planos de AutoCAD de los diferentes edificios que se han ido desarrollando durante los últimos 30 años</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lumMod val="50000"/>
                  </a:schemeClr>
                </a:solidFill>
                <a:latin typeface="Century Gothic" panose="020B0502020202020204" pitchFamily="34" charset="0"/>
                <a:cs typeface="Times New Roman" panose="02020603050405020304" pitchFamily="18" charset="0"/>
              </a:rPr>
              <a:t>La implantación de BIM no implica que se deje de dibujar en CAD. Ambos formatos se mantienen en paralelo hasta que se complete el volcado de información de uno a otro.</a:t>
            </a:r>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19</a:t>
            </a:fld>
            <a:endParaRPr lang="es-ES"/>
          </a:p>
        </p:txBody>
      </p:sp>
    </p:spTree>
    <p:extLst>
      <p:ext uri="{BB962C8B-B14F-4D97-AF65-F5344CB8AC3E}">
        <p14:creationId xmlns:p14="http://schemas.microsoft.com/office/powerpoint/2010/main" val="321574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200" dirty="0" smtClean="0">
                <a:solidFill>
                  <a:schemeClr val="bg1">
                    <a:lumMod val="50000"/>
                  </a:schemeClr>
                </a:solidFill>
                <a:latin typeface="AktivGrotesk-Light" panose="020B0304020202020204" pitchFamily="34" charset="0"/>
                <a:cs typeface="Times New Roman" panose="02020603050405020304" pitchFamily="18" charset="0"/>
              </a:rPr>
              <a:t>Los dibujos de </a:t>
            </a:r>
            <a:r>
              <a:rPr lang="es-ES" sz="1200" dirty="0" smtClean="0">
                <a:solidFill>
                  <a:schemeClr val="bg1">
                    <a:lumMod val="50000"/>
                  </a:schemeClr>
                </a:solidFill>
                <a:latin typeface="AktivGrotesk-Medium" panose="020B0604020202020204" pitchFamily="34" charset="0"/>
                <a:cs typeface="Times New Roman" panose="02020603050405020304" pitchFamily="18" charset="0"/>
              </a:rPr>
              <a:t>AutoCAD</a:t>
            </a:r>
            <a:r>
              <a:rPr lang="es-ES" sz="1200" dirty="0" smtClean="0">
                <a:solidFill>
                  <a:schemeClr val="bg1">
                    <a:lumMod val="50000"/>
                  </a:schemeClr>
                </a:solidFill>
                <a:latin typeface="AktivGrotesk-Light" panose="020B0304020202020204" pitchFamily="34" charset="0"/>
                <a:cs typeface="Times New Roman" panose="02020603050405020304" pitchFamily="18" charset="0"/>
              </a:rPr>
              <a:t> tienen algunas </a:t>
            </a:r>
            <a:r>
              <a:rPr lang="es-ES" sz="1200" dirty="0" smtClean="0">
                <a:solidFill>
                  <a:schemeClr val="bg1">
                    <a:lumMod val="50000"/>
                  </a:schemeClr>
                </a:solidFill>
                <a:latin typeface="AktivGrotesk-Medium" panose="020B0604020202020204" pitchFamily="34" charset="0"/>
                <a:cs typeface="Times New Roman" panose="02020603050405020304" pitchFamily="18" charset="0"/>
              </a:rPr>
              <a:t>limitaciones</a:t>
            </a:r>
            <a:r>
              <a:rPr lang="es-ES" sz="1200" dirty="0" smtClean="0">
                <a:solidFill>
                  <a:schemeClr val="bg1">
                    <a:lumMod val="50000"/>
                  </a:schemeClr>
                </a:solidFill>
                <a:latin typeface="AktivGrotesk-Light" panose="020B0304020202020204" pitchFamily="34" charset="0"/>
                <a:cs typeface="Times New Roman" panose="02020603050405020304" pitchFamily="18" charset="0"/>
              </a:rPr>
              <a:t>, ya que en muchos casos </a:t>
            </a:r>
            <a:r>
              <a:rPr lang="es-ES" sz="1200" dirty="0" smtClean="0">
                <a:solidFill>
                  <a:schemeClr val="bg1">
                    <a:lumMod val="50000"/>
                  </a:schemeClr>
                </a:solidFill>
                <a:latin typeface="AktivGrotesk-Medium" panose="020B0604020202020204" pitchFamily="34" charset="0"/>
                <a:cs typeface="Times New Roman" panose="02020603050405020304" pitchFamily="18" charset="0"/>
              </a:rPr>
              <a:t>no disponemos </a:t>
            </a:r>
            <a:r>
              <a:rPr lang="es-ES" sz="1200" dirty="0" smtClean="0">
                <a:solidFill>
                  <a:schemeClr val="bg1">
                    <a:lumMod val="50000"/>
                  </a:schemeClr>
                </a:solidFill>
                <a:latin typeface="AktivGrotesk-Light" panose="020B0304020202020204" pitchFamily="34" charset="0"/>
                <a:cs typeface="Times New Roman" panose="02020603050405020304" pitchFamily="18" charset="0"/>
              </a:rPr>
              <a:t>de información de las secciones y a veces también nos encontramos con alguna imprecisión en cuanto a las mediciones. </a:t>
            </a:r>
          </a:p>
          <a:p>
            <a:pPr algn="just"/>
            <a:endParaRPr lang="es-ES" sz="1200" dirty="0" smtClean="0">
              <a:solidFill>
                <a:schemeClr val="bg1">
                  <a:lumMod val="50000"/>
                </a:schemeClr>
              </a:solidFill>
              <a:latin typeface="AktivGrotesk-Light" panose="020B0304020202020204" pitchFamily="34" charset="0"/>
              <a:cs typeface="Times New Roman" panose="02020603050405020304" pitchFamily="18" charset="0"/>
            </a:endParaRPr>
          </a:p>
          <a:p>
            <a:pPr algn="just"/>
            <a:r>
              <a:rPr lang="es-ES" sz="1200" dirty="0" smtClean="0">
                <a:solidFill>
                  <a:schemeClr val="bg1">
                    <a:lumMod val="50000"/>
                  </a:schemeClr>
                </a:solidFill>
                <a:latin typeface="AktivGrotesk-Light" panose="020B0304020202020204" pitchFamily="34" charset="0"/>
                <a:cs typeface="Times New Roman" panose="02020603050405020304" pitchFamily="18" charset="0"/>
              </a:rPr>
              <a:t>La captación de datos mediante nubes de puntos es más </a:t>
            </a:r>
            <a:r>
              <a:rPr lang="es-ES" sz="1200" dirty="0" smtClean="0">
                <a:solidFill>
                  <a:schemeClr val="bg1">
                    <a:lumMod val="50000"/>
                  </a:schemeClr>
                </a:solidFill>
                <a:latin typeface="AktivGrotesk-Medium" panose="020B0604020202020204" pitchFamily="34" charset="0"/>
                <a:cs typeface="Times New Roman" panose="02020603050405020304" pitchFamily="18" charset="0"/>
              </a:rPr>
              <a:t>lenta</a:t>
            </a:r>
            <a:r>
              <a:rPr lang="es-ES" sz="1200" dirty="0" smtClean="0">
                <a:solidFill>
                  <a:schemeClr val="bg1">
                    <a:lumMod val="50000"/>
                  </a:schemeClr>
                </a:solidFill>
                <a:latin typeface="AktivGrotesk-Light" panose="020B0304020202020204" pitchFamily="34" charset="0"/>
                <a:cs typeface="Times New Roman" panose="02020603050405020304" pitchFamily="18" charset="0"/>
              </a:rPr>
              <a:t> pero nos da mucha </a:t>
            </a:r>
            <a:r>
              <a:rPr lang="es-ES" sz="1200" dirty="0" smtClean="0">
                <a:solidFill>
                  <a:schemeClr val="bg1">
                    <a:lumMod val="50000"/>
                  </a:schemeClr>
                </a:solidFill>
                <a:latin typeface="AktivGrotesk-Medium" panose="020B0604020202020204" pitchFamily="34" charset="0"/>
                <a:cs typeface="Times New Roman" panose="02020603050405020304" pitchFamily="18" charset="0"/>
              </a:rPr>
              <a:t>información</a:t>
            </a:r>
            <a:r>
              <a:rPr lang="es-ES" sz="1200" dirty="0" smtClean="0">
                <a:solidFill>
                  <a:schemeClr val="bg1">
                    <a:lumMod val="50000"/>
                  </a:schemeClr>
                </a:solidFill>
                <a:latin typeface="AktivGrotesk-Light" panose="020B0304020202020204" pitchFamily="34" charset="0"/>
                <a:cs typeface="Times New Roman" panose="02020603050405020304" pitchFamily="18" charset="0"/>
              </a:rPr>
              <a:t> sobre el espacio.  </a:t>
            </a:r>
          </a:p>
          <a:p>
            <a:pPr algn="just"/>
            <a:endParaRPr lang="es-ES" sz="1200" dirty="0" smtClean="0">
              <a:solidFill>
                <a:schemeClr val="bg1">
                  <a:lumMod val="50000"/>
                </a:schemeClr>
              </a:solidFill>
              <a:latin typeface="AktivGrotesk-Light" panose="020B0304020202020204" pitchFamily="34" charset="0"/>
              <a:cs typeface="Times New Roman" panose="02020603050405020304" pitchFamily="18" charset="0"/>
            </a:endParaRPr>
          </a:p>
          <a:p>
            <a:pPr algn="just"/>
            <a:r>
              <a:rPr lang="es-ES" sz="1200" dirty="0" smtClean="0">
                <a:solidFill>
                  <a:schemeClr val="bg1">
                    <a:lumMod val="50000"/>
                  </a:schemeClr>
                </a:solidFill>
                <a:latin typeface="AktivGrotesk-Light" panose="020B0304020202020204" pitchFamily="34" charset="0"/>
                <a:cs typeface="Times New Roman" panose="02020603050405020304" pitchFamily="18" charset="0"/>
              </a:rPr>
              <a:t>El tiempo de cada escaneo puede variar en función de si se quiere registrar un interior o un exterior, así como de la precisión deseada.</a:t>
            </a: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20</a:t>
            </a:fld>
            <a:endParaRPr lang="es-ES"/>
          </a:p>
        </p:txBody>
      </p:sp>
    </p:spTree>
    <p:extLst>
      <p:ext uri="{BB962C8B-B14F-4D97-AF65-F5344CB8AC3E}">
        <p14:creationId xmlns:p14="http://schemas.microsoft.com/office/powerpoint/2010/main" val="175982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smtClean="0">
                <a:solidFill>
                  <a:schemeClr val="bg1">
                    <a:lumMod val="50000"/>
                  </a:schemeClr>
                </a:solidFill>
                <a:latin typeface="Century Gothic" panose="020B0502020202020204" pitchFamily="34" charset="0"/>
                <a:cs typeface="Times New Roman" panose="02020603050405020304" pitchFamily="18" charset="0"/>
              </a:rPr>
              <a:t>Para agilizar el levantamiento inicial del modelado, se ha externalizado</a:t>
            </a:r>
            <a:r>
              <a:rPr lang="es-ES" sz="1200" baseline="0" dirty="0" smtClean="0">
                <a:solidFill>
                  <a:schemeClr val="bg1">
                    <a:lumMod val="50000"/>
                  </a:schemeClr>
                </a:solidFill>
                <a:latin typeface="Century Gothic" panose="020B0502020202020204" pitchFamily="34" charset="0"/>
                <a:cs typeface="Times New Roman" panose="02020603050405020304" pitchFamily="18" charset="0"/>
              </a:rPr>
              <a:t> parte</a:t>
            </a:r>
            <a:r>
              <a:rPr lang="es-ES" sz="1200" dirty="0" smtClean="0">
                <a:solidFill>
                  <a:schemeClr val="bg1">
                    <a:lumMod val="50000"/>
                  </a:schemeClr>
                </a:solidFill>
                <a:latin typeface="Century Gothic" panose="020B0502020202020204" pitchFamily="34" charset="0"/>
                <a:cs typeface="Times New Roman" panose="02020603050405020304" pitchFamily="18" charset="0"/>
              </a:rPr>
              <a:t> del mismo.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Durante este proceso de modelado, se siguen haciendo obras en el hospital. En los pliegos de estas nuevas obras ya se pide la entrega del modelo BIM asociado.</a:t>
            </a:r>
          </a:p>
          <a:p>
            <a:endParaRPr lang="es-ES" sz="1200" dirty="0" smtClean="0">
              <a:solidFill>
                <a:schemeClr val="bg1">
                  <a:lumMod val="50000"/>
                </a:schemeClr>
              </a:solidFill>
              <a:latin typeface="Century Gothic" panose="020B0502020202020204" pitchFamily="34" charset="0"/>
              <a:cs typeface="Times New Roman" panose="02020603050405020304" pitchFamily="18" charset="0"/>
            </a:endParaRPr>
          </a:p>
          <a:p>
            <a:r>
              <a:rPr lang="es-ES" sz="1200" dirty="0" smtClean="0">
                <a:solidFill>
                  <a:schemeClr val="bg1">
                    <a:lumMod val="50000"/>
                  </a:schemeClr>
                </a:solidFill>
                <a:latin typeface="Century Gothic" panose="020B0502020202020204" pitchFamily="34" charset="0"/>
                <a:cs typeface="Times New Roman" panose="02020603050405020304" pitchFamily="18" charset="0"/>
              </a:rPr>
              <a:t>Para poder integrarlo todo, necesitamos que todos los agentes trabajen bajo un mismo estándar que nos permita explotar la información contenida en los modelos.</a:t>
            </a:r>
            <a:endParaRPr lang="es-ES" sz="1200" dirty="0" smtClean="0">
              <a:solidFill>
                <a:schemeClr val="bg1">
                  <a:lumMod val="50000"/>
                </a:schemeClr>
              </a:solidFill>
              <a:latin typeface="Century Gothic" panose="020B0502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4186F186-257D-4DCA-AAF2-ACA42A46529E}" type="slidenum">
              <a:rPr lang="es-ES" smtClean="0"/>
              <a:t>21</a:t>
            </a:fld>
            <a:endParaRPr lang="es-ES"/>
          </a:p>
        </p:txBody>
      </p:sp>
    </p:spTree>
    <p:extLst>
      <p:ext uri="{BB962C8B-B14F-4D97-AF65-F5344CB8AC3E}">
        <p14:creationId xmlns:p14="http://schemas.microsoft.com/office/powerpoint/2010/main" val="106926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DCFF6DE-91AC-46A5-9D0D-5B2F14160C8F}" type="datetimeFigureOut">
              <a:rPr lang="es-ES" smtClean="0"/>
              <a:t>30/06/2025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376895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CFF6DE-91AC-46A5-9D0D-5B2F14160C8F}" type="datetimeFigureOut">
              <a:rPr lang="es-ES" smtClean="0"/>
              <a:t>30/06/2025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29706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CFF6DE-91AC-46A5-9D0D-5B2F14160C8F}" type="datetimeFigureOut">
              <a:rPr lang="es-ES" smtClean="0"/>
              <a:t>30/06/2025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357713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CFF6DE-91AC-46A5-9D0D-5B2F14160C8F}" type="datetimeFigureOut">
              <a:rPr lang="es-ES" smtClean="0"/>
              <a:t>30/06/2025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299250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CFF6DE-91AC-46A5-9D0D-5B2F14160C8F}" type="datetimeFigureOut">
              <a:rPr lang="es-ES" smtClean="0"/>
              <a:t>30/06/2025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399227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DCFF6DE-91AC-46A5-9D0D-5B2F14160C8F}" type="datetimeFigureOut">
              <a:rPr lang="es-ES" smtClean="0"/>
              <a:t>30/06/2025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282626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DCFF6DE-91AC-46A5-9D0D-5B2F14160C8F}" type="datetimeFigureOut">
              <a:rPr lang="es-ES" smtClean="0"/>
              <a:t>30/06/2025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121272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DCFF6DE-91AC-46A5-9D0D-5B2F14160C8F}" type="datetimeFigureOut">
              <a:rPr lang="es-ES" smtClean="0"/>
              <a:t>30/06/2025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290751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FF6DE-91AC-46A5-9D0D-5B2F14160C8F}" type="datetimeFigureOut">
              <a:rPr lang="es-ES" smtClean="0"/>
              <a:t>30/06/2025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970965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DCFF6DE-91AC-46A5-9D0D-5B2F14160C8F}" type="datetimeFigureOut">
              <a:rPr lang="es-ES" smtClean="0"/>
              <a:t>30/06/2025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325753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DCFF6DE-91AC-46A5-9D0D-5B2F14160C8F}" type="datetimeFigureOut">
              <a:rPr lang="es-ES" smtClean="0"/>
              <a:t>30/06/2025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E04720F-4227-425F-AECE-519177D364D0}" type="slidenum">
              <a:rPr lang="es-ES" smtClean="0"/>
              <a:t>‹Nº›</a:t>
            </a:fld>
            <a:endParaRPr lang="es-ES"/>
          </a:p>
        </p:txBody>
      </p:sp>
    </p:spTree>
    <p:extLst>
      <p:ext uri="{BB962C8B-B14F-4D97-AF65-F5344CB8AC3E}">
        <p14:creationId xmlns:p14="http://schemas.microsoft.com/office/powerpoint/2010/main" val="3736356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FF6DE-91AC-46A5-9D0D-5B2F14160C8F}" type="datetimeFigureOut">
              <a:rPr lang="es-ES" smtClean="0"/>
              <a:t>30/06/2025</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4720F-4227-425F-AECE-519177D364D0}" type="slidenum">
              <a:rPr lang="es-ES" smtClean="0"/>
              <a:t>‹Nº›</a:t>
            </a:fld>
            <a:endParaRPr lang="es-ES"/>
          </a:p>
        </p:txBody>
      </p:sp>
    </p:spTree>
    <p:extLst>
      <p:ext uri="{BB962C8B-B14F-4D97-AF65-F5344CB8AC3E}">
        <p14:creationId xmlns:p14="http://schemas.microsoft.com/office/powerpoint/2010/main" val="17128670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1.bin"/><Relationship Id="rId7"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image" Target="../media/image49.w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jpeg"/></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5.jpeg"/><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www.youtube.com/watch?v=aa7aM8vDYXw&amp;t=9s"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2910109" y="3369497"/>
            <a:ext cx="6371783" cy="1138773"/>
          </a:xfrm>
          <a:prstGeom prst="rect">
            <a:avLst/>
          </a:prstGeom>
          <a:noFill/>
        </p:spPr>
        <p:txBody>
          <a:bodyPr wrap="square" rtlCol="0">
            <a:spAutoFit/>
          </a:bodyPr>
          <a:lstStyle/>
          <a:p>
            <a:r>
              <a:rPr lang="pt-BR" sz="3200" b="1" cap="all" dirty="0"/>
              <a:t>CURSO DE AUTODESK REVIT MEP</a:t>
            </a:r>
            <a:endParaRPr lang="fr-BE" sz="3200" dirty="0"/>
          </a:p>
          <a:p>
            <a:endParaRPr lang="it-IT" sz="1200" b="1" dirty="0" smtClean="0">
              <a:latin typeface="Century Gothic"/>
            </a:endParaRPr>
          </a:p>
          <a:p>
            <a:endParaRPr lang="it-IT" sz="1200" b="1" dirty="0">
              <a:latin typeface="Century Gothic"/>
            </a:endParaRPr>
          </a:p>
          <a:p>
            <a:r>
              <a:rPr lang="it-IT" sz="1200" b="1" dirty="0" smtClean="0">
                <a:latin typeface="Century Gothic"/>
              </a:rPr>
              <a:t>Instructor: </a:t>
            </a:r>
            <a:r>
              <a:rPr lang="es-ES" sz="1200" b="1" dirty="0" smtClean="0">
                <a:latin typeface="Century Gothic"/>
              </a:rPr>
              <a:t>Sergio Atero Vázquez</a:t>
            </a:r>
            <a:endParaRPr lang="fr-BE" sz="32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109" y="1469312"/>
            <a:ext cx="2943225" cy="1228725"/>
          </a:xfrm>
          <a:prstGeom prst="rect">
            <a:avLst/>
          </a:prstGeom>
        </p:spPr>
      </p:pic>
    </p:spTree>
    <p:extLst>
      <p:ext uri="{BB962C8B-B14F-4D97-AF65-F5344CB8AC3E}">
        <p14:creationId xmlns:p14="http://schemas.microsoft.com/office/powerpoint/2010/main" val="1538352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image.jimcdn.com/app/cms/image/transf/dimension=536x1024:format=jpg/path/s701e818940989375/image/iea9f3a9f77a7f4d8/version/1478191579/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391" y="2101152"/>
            <a:ext cx="6789261" cy="411662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Adopción de la Metodología BIM</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0" name="Rectángulo 9"/>
          <p:cNvSpPr/>
          <p:nvPr/>
        </p:nvSpPr>
        <p:spPr>
          <a:xfrm>
            <a:off x="333285" y="961628"/>
            <a:ext cx="5469309" cy="2096882"/>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2" name="Rectángulo 11"/>
          <p:cNvSpPr/>
          <p:nvPr/>
        </p:nvSpPr>
        <p:spPr>
          <a:xfrm>
            <a:off x="565440" y="1257384"/>
            <a:ext cx="5004997" cy="1477328"/>
          </a:xfrm>
          <a:prstGeom prst="rect">
            <a:avLst/>
          </a:prstGeom>
        </p:spPr>
        <p:txBody>
          <a:bodyPr wrap="square">
            <a:spAutoFit/>
          </a:bodyPr>
          <a:lstStyle/>
          <a:p>
            <a:pPr algn="just"/>
            <a:r>
              <a:rPr lang="es-ES" dirty="0">
                <a:solidFill>
                  <a:schemeClr val="bg1">
                    <a:lumMod val="50000"/>
                  </a:schemeClr>
                </a:solidFill>
                <a:latin typeface="AktivGrotesk-Light" panose="020B0304020202020204" pitchFamily="34" charset="0"/>
                <a:cs typeface="Times New Roman" panose="02020603050405020304" pitchFamily="18" charset="0"/>
              </a:rPr>
              <a:t>El uso de BIM va más allá de las fases de diseño, abarcando la ejecución del proyecto y extendiéndose a lo largo del ciclo de vida del edificio, permitiendo la gestión del mismo y reduciendo los costes de operación. </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spTree>
    <p:extLst>
      <p:ext uri="{BB962C8B-B14F-4D97-AF65-F5344CB8AC3E}">
        <p14:creationId xmlns:p14="http://schemas.microsoft.com/office/powerpoint/2010/main" val="2589734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Usos BIM</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grpSp>
        <p:nvGrpSpPr>
          <p:cNvPr id="12" name="Grupo 11"/>
          <p:cNvGrpSpPr/>
          <p:nvPr/>
        </p:nvGrpSpPr>
        <p:grpSpPr>
          <a:xfrm>
            <a:off x="1169648" y="1274284"/>
            <a:ext cx="9853641" cy="4358759"/>
            <a:chOff x="1136576" y="2489727"/>
            <a:chExt cx="7622670" cy="3180042"/>
          </a:xfrm>
        </p:grpSpPr>
        <p:grpSp>
          <p:nvGrpSpPr>
            <p:cNvPr id="13" name="Grupo 12"/>
            <p:cNvGrpSpPr/>
            <p:nvPr/>
          </p:nvGrpSpPr>
          <p:grpSpPr>
            <a:xfrm>
              <a:off x="1136576" y="2489727"/>
              <a:ext cx="2232248" cy="1376673"/>
              <a:chOff x="416496" y="2492896"/>
              <a:chExt cx="2232248" cy="1376673"/>
            </a:xfrm>
          </p:grpSpPr>
          <p:sp>
            <p:nvSpPr>
              <p:cNvPr id="34" name="Rectángulo 33"/>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35" name="Imagen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676" y="2786016"/>
                <a:ext cx="565887" cy="565887"/>
              </a:xfrm>
              <a:prstGeom prst="rect">
                <a:avLst/>
              </a:prstGeom>
            </p:spPr>
          </p:pic>
          <p:sp>
            <p:nvSpPr>
              <p:cNvPr id="36" name="CuadroTexto 35"/>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DISEÑO</a:t>
                </a:r>
                <a:endParaRPr lang="ca-ES" sz="1400" dirty="0">
                  <a:latin typeface="Trebuchet MS" panose="020B0603020202020204" pitchFamily="34" charset="0"/>
                </a:endParaRPr>
              </a:p>
            </p:txBody>
          </p:sp>
        </p:grpSp>
        <p:grpSp>
          <p:nvGrpSpPr>
            <p:cNvPr id="14" name="Grupo 13"/>
            <p:cNvGrpSpPr/>
            <p:nvPr/>
          </p:nvGrpSpPr>
          <p:grpSpPr>
            <a:xfrm>
              <a:off x="3831787" y="2489727"/>
              <a:ext cx="2232248" cy="1376673"/>
              <a:chOff x="416496" y="2492896"/>
              <a:chExt cx="2232248" cy="1376673"/>
            </a:xfrm>
          </p:grpSpPr>
          <p:sp>
            <p:nvSpPr>
              <p:cNvPr id="32" name="Rectángulo 31"/>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3" name="CuadroTexto 32"/>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REVISIÓN</a:t>
                </a:r>
                <a:endParaRPr lang="ca-ES" sz="1400" dirty="0">
                  <a:latin typeface="Trebuchet MS" panose="020B0603020202020204" pitchFamily="34" charset="0"/>
                </a:endParaRPr>
              </a:p>
            </p:txBody>
          </p:sp>
        </p:grpSp>
        <p:grpSp>
          <p:nvGrpSpPr>
            <p:cNvPr id="15" name="Grupo 14"/>
            <p:cNvGrpSpPr/>
            <p:nvPr/>
          </p:nvGrpSpPr>
          <p:grpSpPr>
            <a:xfrm>
              <a:off x="6526998" y="2489727"/>
              <a:ext cx="2232248" cy="1376673"/>
              <a:chOff x="416496" y="2492896"/>
              <a:chExt cx="2232248" cy="1376673"/>
            </a:xfrm>
          </p:grpSpPr>
          <p:sp>
            <p:nvSpPr>
              <p:cNvPr id="30" name="Rectángulo 29"/>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1" name="CuadroTexto 30"/>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COORDINACIÓN</a:t>
                </a:r>
                <a:endParaRPr lang="ca-ES" sz="1400" dirty="0">
                  <a:latin typeface="Trebuchet MS" panose="020B0603020202020204" pitchFamily="34" charset="0"/>
                </a:endParaRPr>
              </a:p>
            </p:txBody>
          </p:sp>
        </p:grpSp>
        <p:grpSp>
          <p:nvGrpSpPr>
            <p:cNvPr id="16" name="Grupo 15"/>
            <p:cNvGrpSpPr/>
            <p:nvPr/>
          </p:nvGrpSpPr>
          <p:grpSpPr>
            <a:xfrm>
              <a:off x="1136576" y="4293096"/>
              <a:ext cx="2232248" cy="1376673"/>
              <a:chOff x="416496" y="2492896"/>
              <a:chExt cx="2232248" cy="1376673"/>
            </a:xfrm>
          </p:grpSpPr>
          <p:sp>
            <p:nvSpPr>
              <p:cNvPr id="28" name="Rectángulo 27"/>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9" name="CuadroTexto 28"/>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GENERACIÓN DE PLANOS</a:t>
                </a:r>
                <a:endParaRPr lang="ca-ES" sz="1400" dirty="0">
                  <a:latin typeface="Trebuchet MS" panose="020B0603020202020204" pitchFamily="34" charset="0"/>
                </a:endParaRPr>
              </a:p>
            </p:txBody>
          </p:sp>
        </p:grpSp>
        <p:grpSp>
          <p:nvGrpSpPr>
            <p:cNvPr id="17" name="Grupo 16"/>
            <p:cNvGrpSpPr/>
            <p:nvPr/>
          </p:nvGrpSpPr>
          <p:grpSpPr>
            <a:xfrm>
              <a:off x="3831787" y="4293096"/>
              <a:ext cx="2232248" cy="1376673"/>
              <a:chOff x="416496" y="2492896"/>
              <a:chExt cx="2232248" cy="1376673"/>
            </a:xfrm>
          </p:grpSpPr>
          <p:sp>
            <p:nvSpPr>
              <p:cNvPr id="26" name="Rectángulo 25"/>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7" name="CuadroTexto 26"/>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MEDICIONES Y COSTES</a:t>
                </a:r>
                <a:endParaRPr lang="ca-ES" sz="1400" dirty="0">
                  <a:latin typeface="Trebuchet MS" panose="020B0603020202020204" pitchFamily="34" charset="0"/>
                </a:endParaRPr>
              </a:p>
            </p:txBody>
          </p:sp>
        </p:grpSp>
        <p:grpSp>
          <p:nvGrpSpPr>
            <p:cNvPr id="18" name="Grupo 17"/>
            <p:cNvGrpSpPr/>
            <p:nvPr/>
          </p:nvGrpSpPr>
          <p:grpSpPr>
            <a:xfrm>
              <a:off x="6526998" y="4293096"/>
              <a:ext cx="2232248" cy="1376673"/>
              <a:chOff x="416496" y="2492896"/>
              <a:chExt cx="2232248" cy="1376673"/>
            </a:xfrm>
          </p:grpSpPr>
          <p:sp>
            <p:nvSpPr>
              <p:cNvPr id="24" name="Rectángulo 23"/>
              <p:cNvSpPr/>
              <p:nvPr/>
            </p:nvSpPr>
            <p:spPr>
              <a:xfrm>
                <a:off x="416496" y="2492896"/>
                <a:ext cx="2232248" cy="1152128"/>
              </a:xfrm>
              <a:prstGeom prst="rect">
                <a:avLst/>
              </a:prstGeom>
              <a:solidFill>
                <a:srgbClr val="D3E5EB"/>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CuadroTexto 24"/>
              <p:cNvSpPr txBox="1"/>
              <p:nvPr/>
            </p:nvSpPr>
            <p:spPr>
              <a:xfrm>
                <a:off x="416496" y="3645023"/>
                <a:ext cx="2232248" cy="224546"/>
              </a:xfrm>
              <a:prstGeom prst="rect">
                <a:avLst/>
              </a:prstGeom>
              <a:noFill/>
              <a:ln w="12700">
                <a:solidFill>
                  <a:schemeClr val="bg1">
                    <a:lumMod val="85000"/>
                  </a:schemeClr>
                </a:solidFill>
              </a:ln>
            </p:spPr>
            <p:txBody>
              <a:bodyPr wrap="square" rtlCol="0">
                <a:spAutoFit/>
              </a:bodyPr>
              <a:lstStyle/>
              <a:p>
                <a:pPr algn="ctr"/>
                <a:r>
                  <a:rPr lang="ca-ES" sz="1400" dirty="0" smtClean="0">
                    <a:latin typeface="Trebuchet MS" panose="020B0603020202020204" pitchFamily="34" charset="0"/>
                  </a:rPr>
                  <a:t>GESTIÓN DE ACTIVOS</a:t>
                </a:r>
                <a:endParaRPr lang="ca-ES" sz="1400" dirty="0">
                  <a:latin typeface="Trebuchet MS" panose="020B0603020202020204" pitchFamily="34" charset="0"/>
                </a:endParaRPr>
              </a:p>
            </p:txBody>
          </p:sp>
        </p:gr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2176" y="2755103"/>
              <a:ext cx="601889" cy="601889"/>
            </a:xfrm>
            <a:prstGeom prst="rect">
              <a:avLst/>
            </a:prstGeom>
          </p:spPr>
        </p:pic>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390" y="4578582"/>
              <a:ext cx="650618" cy="650618"/>
            </a:xfrm>
            <a:prstGeom prst="rect">
              <a:avLst/>
            </a:prstGeom>
          </p:spPr>
        </p:pic>
        <p:pic>
          <p:nvPicPr>
            <p:cNvPr id="21" name="Imagen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173" y="4569866"/>
              <a:ext cx="615859" cy="615859"/>
            </a:xfrm>
            <a:prstGeom prst="rect">
              <a:avLst/>
            </a:prstGeom>
          </p:spPr>
        </p:pic>
        <p:pic>
          <p:nvPicPr>
            <p:cNvPr id="22" name="Imagen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9264" y="4569866"/>
              <a:ext cx="573448" cy="573448"/>
            </a:xfrm>
            <a:prstGeom prst="rect">
              <a:avLst/>
            </a:prstGeom>
          </p:spPr>
        </p:pic>
        <p:pic>
          <p:nvPicPr>
            <p:cNvPr id="23" name="Imagen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0159" y="2764121"/>
              <a:ext cx="610873" cy="610873"/>
            </a:xfrm>
            <a:prstGeom prst="rect">
              <a:avLst/>
            </a:prstGeom>
          </p:spPr>
        </p:pic>
      </p:grpSp>
    </p:spTree>
    <p:extLst>
      <p:ext uri="{BB962C8B-B14F-4D97-AF65-F5344CB8AC3E}">
        <p14:creationId xmlns:p14="http://schemas.microsoft.com/office/powerpoint/2010/main" val="3594942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Formación del equipo</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graphicFrame>
        <p:nvGraphicFramePr>
          <p:cNvPr id="37" name="Tabla 36"/>
          <p:cNvGraphicFramePr>
            <a:graphicFrameLocks noGrp="1"/>
          </p:cNvGraphicFramePr>
          <p:nvPr>
            <p:extLst>
              <p:ext uri="{D42A27DB-BD31-4B8C-83A1-F6EECF244321}">
                <p14:modId xmlns:p14="http://schemas.microsoft.com/office/powerpoint/2010/main" val="975215722"/>
              </p:ext>
            </p:extLst>
          </p:nvPr>
        </p:nvGraphicFramePr>
        <p:xfrm>
          <a:off x="1447186" y="2094791"/>
          <a:ext cx="9060793" cy="2050490"/>
        </p:xfrm>
        <a:graphic>
          <a:graphicData uri="http://schemas.openxmlformats.org/drawingml/2006/table">
            <a:tbl>
              <a:tblPr firstRow="1" bandRow="1">
                <a:tableStyleId>{7DF18680-E054-41AD-8BC1-D1AEF772440D}</a:tableStyleId>
              </a:tblPr>
              <a:tblGrid>
                <a:gridCol w="3205415">
                  <a:extLst>
                    <a:ext uri="{9D8B030D-6E8A-4147-A177-3AD203B41FA5}">
                      <a16:colId xmlns:a16="http://schemas.microsoft.com/office/drawing/2014/main" val="1416807592"/>
                    </a:ext>
                  </a:extLst>
                </a:gridCol>
                <a:gridCol w="1651170">
                  <a:extLst>
                    <a:ext uri="{9D8B030D-6E8A-4147-A177-3AD203B41FA5}">
                      <a16:colId xmlns:a16="http://schemas.microsoft.com/office/drawing/2014/main" val="855551943"/>
                    </a:ext>
                  </a:extLst>
                </a:gridCol>
                <a:gridCol w="1449727">
                  <a:extLst>
                    <a:ext uri="{9D8B030D-6E8A-4147-A177-3AD203B41FA5}">
                      <a16:colId xmlns:a16="http://schemas.microsoft.com/office/drawing/2014/main" val="3692658230"/>
                    </a:ext>
                  </a:extLst>
                </a:gridCol>
                <a:gridCol w="2754481">
                  <a:extLst>
                    <a:ext uri="{9D8B030D-6E8A-4147-A177-3AD203B41FA5}">
                      <a16:colId xmlns:a16="http://schemas.microsoft.com/office/drawing/2014/main" val="1599435714"/>
                    </a:ext>
                  </a:extLst>
                </a:gridCol>
              </a:tblGrid>
              <a:tr h="410098">
                <a:tc>
                  <a:txBody>
                    <a:bodyPr/>
                    <a:lstStyle/>
                    <a:p>
                      <a:r>
                        <a:rPr lang="es-ES" sz="1400" dirty="0" smtClean="0"/>
                        <a:t>Formación</a:t>
                      </a:r>
                      <a:endParaRPr lang="ca-ES" sz="1400" dirty="0"/>
                    </a:p>
                  </a:txBody>
                  <a:tcPr anchor="ctr">
                    <a:solidFill>
                      <a:schemeClr val="bg1">
                        <a:lumMod val="65000"/>
                      </a:schemeClr>
                    </a:solidFill>
                  </a:tcPr>
                </a:tc>
                <a:tc>
                  <a:txBody>
                    <a:bodyPr/>
                    <a:lstStyle/>
                    <a:p>
                      <a:r>
                        <a:rPr lang="es-ES" sz="1400" dirty="0" smtClean="0"/>
                        <a:t>Horas</a:t>
                      </a:r>
                      <a:endParaRPr lang="ca-ES" sz="1400" dirty="0"/>
                    </a:p>
                  </a:txBody>
                  <a:tcPr anchor="ctr">
                    <a:solidFill>
                      <a:schemeClr val="bg1">
                        <a:lumMod val="65000"/>
                      </a:schemeClr>
                    </a:solidFill>
                  </a:tcPr>
                </a:tc>
                <a:tc>
                  <a:txBody>
                    <a:bodyPr/>
                    <a:lstStyle/>
                    <a:p>
                      <a:r>
                        <a:rPr lang="es-ES" sz="1400" dirty="0" smtClean="0"/>
                        <a:t>Año</a:t>
                      </a:r>
                      <a:endParaRPr lang="ca-ES" sz="1400" dirty="0"/>
                    </a:p>
                  </a:txBody>
                  <a:tcPr anchor="ctr">
                    <a:solidFill>
                      <a:schemeClr val="bg1">
                        <a:lumMod val="65000"/>
                      </a:schemeClr>
                    </a:solidFill>
                  </a:tcPr>
                </a:tc>
                <a:tc>
                  <a:txBody>
                    <a:bodyPr/>
                    <a:lstStyle/>
                    <a:p>
                      <a:r>
                        <a:rPr lang="es-ES" sz="1400" dirty="0" smtClean="0"/>
                        <a:t>Formador</a:t>
                      </a:r>
                      <a:endParaRPr lang="ca-ES" sz="1400" dirty="0"/>
                    </a:p>
                  </a:txBody>
                  <a:tcPr anchor="ctr">
                    <a:solidFill>
                      <a:schemeClr val="bg1">
                        <a:lumMod val="65000"/>
                      </a:schemeClr>
                    </a:solidFill>
                  </a:tcPr>
                </a:tc>
                <a:extLst>
                  <a:ext uri="{0D108BD9-81ED-4DB2-BD59-A6C34878D82A}">
                    <a16:rowId xmlns:a16="http://schemas.microsoft.com/office/drawing/2014/main" val="3284905014"/>
                  </a:ext>
                </a:extLst>
              </a:tr>
              <a:tr h="410098">
                <a:tc>
                  <a:txBody>
                    <a:bodyPr/>
                    <a:lstStyle/>
                    <a:p>
                      <a:r>
                        <a:rPr lang="ca-ES" sz="1200" dirty="0" err="1" smtClean="0">
                          <a:latin typeface="Century Gothic" panose="020B0502020202020204" pitchFamily="34" charset="0"/>
                        </a:rPr>
                        <a:t>Tekla</a:t>
                      </a:r>
                      <a:r>
                        <a:rPr lang="ca-ES" sz="1200" dirty="0" smtClean="0">
                          <a:latin typeface="Century Gothic" panose="020B0502020202020204" pitchFamily="34" charset="0"/>
                        </a:rPr>
                        <a:t> </a:t>
                      </a:r>
                      <a:r>
                        <a:rPr lang="ca-ES" sz="1200" dirty="0" err="1" smtClean="0">
                          <a:latin typeface="Century Gothic" panose="020B0502020202020204" pitchFamily="34" charset="0"/>
                        </a:rPr>
                        <a:t>BIMsight</a:t>
                      </a:r>
                      <a:endParaRPr lang="ca-ES" sz="1200" dirty="0" smtClean="0">
                        <a:latin typeface="Century Gothic" panose="020B0502020202020204" pitchFamily="34" charset="0"/>
                      </a:endParaRPr>
                    </a:p>
                  </a:txBody>
                  <a:tcPr anchor="ctr">
                    <a:lnL w="12700" cmpd="sng">
                      <a:noFill/>
                    </a:lnL>
                    <a:lnR w="12700" cmpd="sng">
                      <a:noFill/>
                    </a:lnR>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8</a:t>
                      </a:r>
                      <a:endParaRPr lang="ca-ES" sz="1200" dirty="0">
                        <a:latin typeface="Century Gothic" panose="020B0502020202020204" pitchFamily="34" charset="0"/>
                      </a:endParaRPr>
                    </a:p>
                  </a:txBody>
                  <a:tcPr anchor="ctr">
                    <a:lnL w="12700" cmpd="sng">
                      <a:noFill/>
                    </a:lnL>
                    <a:lnR w="12700" cmpd="sng">
                      <a:noFill/>
                    </a:lnR>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2018</a:t>
                      </a:r>
                      <a:endParaRPr lang="ca-ES" sz="1200" dirty="0">
                        <a:latin typeface="Century Gothic" panose="020B0502020202020204" pitchFamily="34" charset="0"/>
                      </a:endParaRPr>
                    </a:p>
                  </a:txBody>
                  <a:tcPr anchor="ctr">
                    <a:lnL w="12700" cmpd="sng">
                      <a:noFill/>
                    </a:lnL>
                    <a:lnR w="12700" cmpd="sng">
                      <a:noFill/>
                    </a:lnR>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err="1" smtClean="0">
                          <a:latin typeface="Century Gothic" panose="020B0502020202020204" pitchFamily="34" charset="0"/>
                        </a:rPr>
                        <a:t>Bimetrical</a:t>
                      </a:r>
                      <a:r>
                        <a:rPr lang="ca-ES" sz="1200" dirty="0" smtClean="0">
                          <a:latin typeface="Century Gothic" panose="020B0502020202020204" pitchFamily="34" charset="0"/>
                        </a:rPr>
                        <a:t> </a:t>
                      </a:r>
                      <a:endParaRPr lang="ca-ES" sz="1200" dirty="0">
                        <a:latin typeface="Century Gothic" panose="020B0502020202020204" pitchFamily="34" charset="0"/>
                      </a:endParaRPr>
                    </a:p>
                  </a:txBody>
                  <a:tcPr anchor="ctr">
                    <a:lnL w="12700" cmpd="sng">
                      <a:noFill/>
                    </a:lnL>
                    <a:lnR w="12700" cmpd="sng">
                      <a:noFill/>
                    </a:lnR>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5541323"/>
                  </a:ext>
                </a:extLst>
              </a:tr>
              <a:tr h="410098">
                <a:tc>
                  <a:txBody>
                    <a:bodyPr/>
                    <a:lstStyle/>
                    <a:p>
                      <a:r>
                        <a:rPr lang="ca-ES" sz="1200" dirty="0" smtClean="0">
                          <a:latin typeface="Century Gothic" panose="020B0502020202020204" pitchFamily="34" charset="0"/>
                        </a:rPr>
                        <a:t>BIM </a:t>
                      </a:r>
                      <a:r>
                        <a:rPr lang="ca-ES" sz="1200" dirty="0" err="1" smtClean="0">
                          <a:latin typeface="Century Gothic" panose="020B0502020202020204" pitchFamily="34" charset="0"/>
                        </a:rPr>
                        <a:t>Revit</a:t>
                      </a:r>
                      <a:r>
                        <a:rPr lang="ca-ES" sz="1200" dirty="0" smtClean="0">
                          <a:latin typeface="Century Gothic" panose="020B0502020202020204" pitchFamily="34" charset="0"/>
                        </a:rPr>
                        <a:t> Arquitectura </a:t>
                      </a:r>
                      <a:r>
                        <a:rPr lang="ca-ES" sz="1200" dirty="0" err="1" smtClean="0">
                          <a:latin typeface="Century Gothic" panose="020B0502020202020204" pitchFamily="34" charset="0"/>
                        </a:rPr>
                        <a:t>Avanzado</a:t>
                      </a:r>
                      <a:endParaRPr lang="ca-ES" sz="1200" dirty="0" smtClean="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70</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2019</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a-ES" sz="12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t>Bimetrical </a:t>
                      </a:r>
                      <a:endParaRPr kumimoji="0" lang="ca-E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013741"/>
                  </a:ext>
                </a:extLst>
              </a:tr>
              <a:tr h="4100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sz="1200" kern="1200" dirty="0" err="1" smtClean="0">
                          <a:solidFill>
                            <a:schemeClr val="dk1"/>
                          </a:solidFill>
                          <a:latin typeface="Century Gothic" panose="020B0502020202020204" pitchFamily="34" charset="0"/>
                          <a:ea typeface="+mn-ea"/>
                          <a:cs typeface="+mn-cs"/>
                        </a:rPr>
                        <a:t>BIM</a:t>
                      </a:r>
                      <a:r>
                        <a:rPr lang="ca-ES" sz="1200" kern="1200" dirty="0" smtClean="0">
                          <a:solidFill>
                            <a:schemeClr val="dk1"/>
                          </a:solidFill>
                          <a:latin typeface="Century Gothic" panose="020B0502020202020204" pitchFamily="34" charset="0"/>
                          <a:ea typeface="+mn-ea"/>
                          <a:cs typeface="+mn-cs"/>
                        </a:rPr>
                        <a:t> </a:t>
                      </a:r>
                      <a:r>
                        <a:rPr lang="ca-ES" sz="1200" kern="1200" dirty="0" err="1" smtClean="0">
                          <a:solidFill>
                            <a:schemeClr val="dk1"/>
                          </a:solidFill>
                          <a:latin typeface="Century Gothic" panose="020B0502020202020204" pitchFamily="34" charset="0"/>
                          <a:ea typeface="+mn-ea"/>
                          <a:cs typeface="+mn-cs"/>
                        </a:rPr>
                        <a:t>Revit</a:t>
                      </a:r>
                      <a:r>
                        <a:rPr lang="ca-ES" sz="1200" kern="1200" dirty="0" smtClean="0">
                          <a:solidFill>
                            <a:schemeClr val="dk1"/>
                          </a:solidFill>
                          <a:latin typeface="Century Gothic" panose="020B0502020202020204" pitchFamily="34" charset="0"/>
                          <a:ea typeface="+mn-ea"/>
                          <a:cs typeface="+mn-cs"/>
                        </a:rPr>
                        <a:t> </a:t>
                      </a:r>
                      <a:r>
                        <a:rPr lang="ca-ES" sz="1200" kern="1200" dirty="0" err="1" smtClean="0">
                          <a:solidFill>
                            <a:schemeClr val="dk1"/>
                          </a:solidFill>
                          <a:latin typeface="Century Gothic" panose="020B0502020202020204" pitchFamily="34" charset="0"/>
                          <a:ea typeface="+mn-ea"/>
                          <a:cs typeface="+mn-cs"/>
                        </a:rPr>
                        <a:t>MEP</a:t>
                      </a:r>
                      <a:endParaRPr lang="ca-ES" sz="1200" kern="1200" dirty="0" smtClean="0">
                        <a:solidFill>
                          <a:schemeClr val="dk1"/>
                        </a:solidFill>
                        <a:latin typeface="Century Gothic" panose="020B0502020202020204" pitchFamily="34" charset="0"/>
                        <a:ea typeface="+mn-ea"/>
                        <a:cs typeface="+mn-cs"/>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30</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2019</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a-ES" sz="1200" b="0" i="0" u="none" strike="noStrike" kern="1200" cap="none" spc="0" normalizeH="0" baseline="0" noProof="0" dirty="0" err="1" smtClean="0">
                          <a:ln>
                            <a:noFill/>
                          </a:ln>
                          <a:solidFill>
                            <a:prstClr val="black"/>
                          </a:solidFill>
                          <a:effectLst/>
                          <a:uLnTx/>
                          <a:uFillTx/>
                          <a:latin typeface="Century Gothic" panose="020B0502020202020204" pitchFamily="34" charset="0"/>
                          <a:ea typeface="+mn-ea"/>
                          <a:cs typeface="+mn-cs"/>
                        </a:rPr>
                        <a:t>Bimetrical</a:t>
                      </a:r>
                      <a:r>
                        <a:rPr kumimoji="0" lang="ca-ES" sz="12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 </a:t>
                      </a:r>
                      <a:endParaRPr kumimoji="0" lang="ca-E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502581"/>
                  </a:ext>
                </a:extLst>
              </a:tr>
              <a:tr h="410098">
                <a:tc>
                  <a:txBody>
                    <a:bodyPr/>
                    <a:lstStyle/>
                    <a:p>
                      <a:r>
                        <a:rPr lang="ca-ES" sz="1200" dirty="0" err="1" smtClean="0">
                          <a:latin typeface="Century Gothic" panose="020B0502020202020204" pitchFamily="34" charset="0"/>
                        </a:rPr>
                        <a:t>Escaner</a:t>
                      </a:r>
                      <a:r>
                        <a:rPr lang="ca-ES" sz="1200" dirty="0" smtClean="0">
                          <a:latin typeface="Century Gothic" panose="020B0502020202020204" pitchFamily="34" charset="0"/>
                        </a:rPr>
                        <a:t> FARO</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21</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a-ES" sz="1200" dirty="0" smtClean="0">
                          <a:latin typeface="Century Gothic" panose="020B0502020202020204" pitchFamily="34" charset="0"/>
                        </a:rPr>
                        <a:t>2019</a:t>
                      </a:r>
                      <a:endParaRPr lang="ca-ES" sz="1200" dirty="0">
                        <a:latin typeface="Century Gothic" panose="020B0502020202020204" pitchFamily="34" charset="0"/>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a-ES" sz="12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FARO </a:t>
                      </a:r>
                      <a:endParaRPr kumimoji="0" lang="ca-E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6769770"/>
                  </a:ext>
                </a:extLst>
              </a:tr>
            </a:tbl>
          </a:graphicData>
        </a:graphic>
      </p:graphicFrame>
    </p:spTree>
    <p:extLst>
      <p:ext uri="{BB962C8B-B14F-4D97-AF65-F5344CB8AC3E}">
        <p14:creationId xmlns:p14="http://schemas.microsoft.com/office/powerpoint/2010/main" val="1093143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ángulo 41"/>
          <p:cNvSpPr/>
          <p:nvPr/>
        </p:nvSpPr>
        <p:spPr>
          <a:xfrm>
            <a:off x="333284" y="3350112"/>
            <a:ext cx="11302777" cy="265788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1" name="Rectángulo 40"/>
          <p:cNvSpPr/>
          <p:nvPr/>
        </p:nvSpPr>
        <p:spPr>
          <a:xfrm>
            <a:off x="333285" y="1030311"/>
            <a:ext cx="11302776" cy="1814644"/>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Recursos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37" name="Imagen 1" descr="gaf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332" y="3768590"/>
            <a:ext cx="1997960" cy="19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n 1" descr="focus-s-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063" y="3695009"/>
            <a:ext cx="1806975" cy="180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agen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4182" y="3494626"/>
            <a:ext cx="2207006" cy="2207006"/>
          </a:xfrm>
          <a:prstGeom prst="rect">
            <a:avLst/>
          </a:prstGeom>
        </p:spPr>
      </p:pic>
      <p:pic>
        <p:nvPicPr>
          <p:cNvPr id="1026" name="Picture 2" descr="HP M01-F2045ns Intel Core i7-12700/16GB/512GB S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131" y="3695009"/>
            <a:ext cx="2091788" cy="2091788"/>
          </a:xfrm>
          <a:prstGeom prst="rect">
            <a:avLst/>
          </a:prstGeom>
          <a:noFill/>
          <a:extLst>
            <a:ext uri="{909E8E84-426E-40DD-AFC4-6F175D3DCCD1}">
              <a14:hiddenFill xmlns:a14="http://schemas.microsoft.com/office/drawing/2010/main">
                <a:solidFill>
                  <a:srgbClr val="FFFFFF"/>
                </a:solidFill>
              </a14:hiddenFill>
            </a:ext>
          </a:extLst>
        </p:spPr>
      </p:pic>
      <p:sp>
        <p:nvSpPr>
          <p:cNvPr id="40" name="Rectángulo 39"/>
          <p:cNvSpPr/>
          <p:nvPr/>
        </p:nvSpPr>
        <p:spPr>
          <a:xfrm>
            <a:off x="703131" y="1326714"/>
            <a:ext cx="8495128" cy="1200329"/>
          </a:xfrm>
          <a:prstGeom prst="rect">
            <a:avLst/>
          </a:prstGeom>
        </p:spPr>
        <p:txBody>
          <a:bodyPr wrap="square">
            <a:spAutoFit/>
          </a:bodyPr>
          <a:lstStyle/>
          <a:p>
            <a:pPr>
              <a:lnSpc>
                <a:spcPct val="150000"/>
              </a:lnSpc>
            </a:pP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- 3 licencias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Autodesk AEC </a:t>
            </a:r>
            <a:r>
              <a:rPr lang="es-ES" sz="1600" dirty="0" err="1">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Collection</a:t>
            </a:r>
            <a:endPar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- 3 licencias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AutoCAD LT</a:t>
            </a:r>
          </a:p>
          <a:p>
            <a:pPr>
              <a:lnSpc>
                <a:spcPct val="150000"/>
              </a:lnSpc>
            </a:pP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 Entorno común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de </a:t>
            </a: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datos formado por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una </a:t>
            </a: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unidad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de </a:t>
            </a: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red </a:t>
            </a:r>
            <a:r>
              <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 Autodesk 360 </a:t>
            </a:r>
            <a:r>
              <a:rPr lang="es-ES" sz="1600" dirty="0" err="1">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Docs</a:t>
            </a:r>
            <a:endParaRPr lang="es-ES" sz="1600" dirty="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2" name="Rectángulo 1"/>
          <p:cNvSpPr/>
          <p:nvPr/>
        </p:nvSpPr>
        <p:spPr>
          <a:xfrm>
            <a:off x="578512" y="824824"/>
            <a:ext cx="1170513" cy="369332"/>
          </a:xfrm>
          <a:prstGeom prst="rect">
            <a:avLst/>
          </a:prstGeom>
          <a:solidFill>
            <a:schemeClr val="bg1"/>
          </a:solidFill>
          <a:ln>
            <a:solidFill>
              <a:schemeClr val="bg1">
                <a:lumMod val="50000"/>
              </a:schemeClr>
            </a:solidFill>
          </a:ln>
        </p:spPr>
        <p:txBody>
          <a:bodyPr wrap="none">
            <a:spAutoFit/>
          </a:bodyPr>
          <a:lstStyle/>
          <a:p>
            <a:r>
              <a:rPr lang="es-ES" b="1"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Software</a:t>
            </a:r>
            <a:endParaRPr lang="es-ES" b="1" dirty="0"/>
          </a:p>
        </p:txBody>
      </p:sp>
      <p:sp>
        <p:nvSpPr>
          <p:cNvPr id="43" name="Rectángulo 42"/>
          <p:cNvSpPr/>
          <p:nvPr/>
        </p:nvSpPr>
        <p:spPr>
          <a:xfrm>
            <a:off x="578512" y="3144626"/>
            <a:ext cx="1277914" cy="369332"/>
          </a:xfrm>
          <a:prstGeom prst="rect">
            <a:avLst/>
          </a:prstGeom>
          <a:solidFill>
            <a:schemeClr val="bg1"/>
          </a:solidFill>
          <a:ln>
            <a:solidFill>
              <a:schemeClr val="bg1">
                <a:lumMod val="50000"/>
              </a:schemeClr>
            </a:solidFill>
          </a:ln>
        </p:spPr>
        <p:txBody>
          <a:bodyPr wrap="none">
            <a:spAutoFit/>
          </a:bodyPr>
          <a:lstStyle/>
          <a:p>
            <a:r>
              <a:rPr lang="es-ES" b="1"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Hardware</a:t>
            </a:r>
            <a:endParaRPr lang="es-ES" b="1" dirty="0"/>
          </a:p>
        </p:txBody>
      </p:sp>
    </p:spTree>
    <p:extLst>
      <p:ext uri="{BB962C8B-B14F-4D97-AF65-F5344CB8AC3E}">
        <p14:creationId xmlns:p14="http://schemas.microsoft.com/office/powerpoint/2010/main" val="2213329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Proyecto Piloto</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pic>
        <p:nvPicPr>
          <p:cNvPr id="6" name="Imagen 5"/>
          <p:cNvPicPr>
            <a:picLocks noChangeAspect="1"/>
          </p:cNvPicPr>
          <p:nvPr/>
        </p:nvPicPr>
        <p:blipFill>
          <a:blip r:embed="rId4"/>
          <a:stretch>
            <a:fillRect/>
          </a:stretch>
        </p:blipFill>
        <p:spPr>
          <a:xfrm>
            <a:off x="2931422" y="1233802"/>
            <a:ext cx="8821841" cy="4732658"/>
          </a:xfrm>
          <a:prstGeom prst="rect">
            <a:avLst/>
          </a:prstGeom>
        </p:spPr>
      </p:pic>
      <p:pic>
        <p:nvPicPr>
          <p:cNvPr id="7" name="Imagen 6"/>
          <p:cNvPicPr>
            <a:picLocks noChangeAspect="1"/>
          </p:cNvPicPr>
          <p:nvPr/>
        </p:nvPicPr>
        <p:blipFill rotWithShape="1">
          <a:blip r:embed="rId5"/>
          <a:srcRect l="20371"/>
          <a:stretch/>
        </p:blipFill>
        <p:spPr>
          <a:xfrm>
            <a:off x="467051" y="979928"/>
            <a:ext cx="2816170" cy="2312383"/>
          </a:xfrm>
          <a:prstGeom prst="rect">
            <a:avLst/>
          </a:prstGeom>
          <a:solidFill>
            <a:srgbClr val="FFFFFF">
              <a:shade val="85000"/>
            </a:srgbClr>
          </a:solidFill>
          <a:ln w="381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9126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Proyecto Piloto</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8" name="Rectángulo 7"/>
          <p:cNvSpPr/>
          <p:nvPr/>
        </p:nvSpPr>
        <p:spPr>
          <a:xfrm>
            <a:off x="421627" y="5106038"/>
            <a:ext cx="8471049" cy="584775"/>
          </a:xfrm>
          <a:prstGeom prst="rect">
            <a:avLst/>
          </a:prstGeom>
        </p:spPr>
        <p:txBody>
          <a:bodyPr wrap="square">
            <a:spAutoFit/>
          </a:bodyPr>
          <a:lstStyle/>
          <a:p>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Por estos motivos se decide incorporar un perfil con dedicación exclusiva al apartado BIM. </a:t>
            </a:r>
            <a:endParaRPr lang="es-ES" sz="1600" dirty="0">
              <a:solidFill>
                <a:schemeClr val="bg1">
                  <a:lumMod val="50000"/>
                </a:schemeClr>
              </a:solidFill>
              <a:latin typeface="Century Gothic" panose="020B0502020202020204" pitchFamily="34" charset="0"/>
            </a:endParaRPr>
          </a:p>
        </p:txBody>
      </p:sp>
      <p:sp>
        <p:nvSpPr>
          <p:cNvPr id="12" name="Rectángulo 11"/>
          <p:cNvSpPr/>
          <p:nvPr/>
        </p:nvSpPr>
        <p:spPr>
          <a:xfrm>
            <a:off x="333285" y="1704545"/>
            <a:ext cx="8471049" cy="3293209"/>
          </a:xfrm>
          <a:prstGeom prst="rect">
            <a:avLst/>
          </a:prstGeom>
        </p:spPr>
        <p:txBody>
          <a:bodyPr wrap="square">
            <a:spAutoFit/>
          </a:bodyPr>
          <a:lstStyle/>
          <a:p>
            <a:pPr marL="285750" indent="-285750">
              <a:buFontTx/>
              <a:buChar char="-"/>
            </a:pPr>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El volumen de tiempo que ha de dedicar cada profesional a la creación del modelo BIM es incompatible con el desarrollo de su actividad diaria.</a:t>
            </a:r>
          </a:p>
          <a:p>
            <a:endParaRPr lang="es-ES" sz="1600" dirty="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600" dirty="0" smtClean="0">
                <a:solidFill>
                  <a:schemeClr val="bg1">
                    <a:lumMod val="50000"/>
                  </a:schemeClr>
                </a:solidFill>
                <a:latin typeface="Century Gothic" panose="020B0502020202020204" pitchFamily="34" charset="0"/>
                <a:cs typeface="Times New Roman" panose="02020603050405020304" pitchFamily="18" charset="0"/>
              </a:rPr>
              <a:t>Para escalar el proyecto piloto, se necesita una plantilla y unos estándares sólidos sobre los que trabajar para unificar criterios.</a:t>
            </a:r>
          </a:p>
          <a:p>
            <a:pPr marL="285750" indent="-285750">
              <a:buFontTx/>
              <a:buChar char="-"/>
            </a:pPr>
            <a:endParaRPr lang="es-ES" sz="1600" dirty="0">
              <a:solidFill>
                <a:schemeClr val="bg1">
                  <a:lumMod val="50000"/>
                </a:schemeClr>
              </a:solidFill>
              <a:latin typeface="Century Gothic" panose="020B0502020202020204" pitchFamily="34" charset="0"/>
              <a:cs typeface="Times New Roman" panose="02020603050405020304" pitchFamily="18" charset="0"/>
            </a:endParaRPr>
          </a:p>
          <a:p>
            <a:pPr marL="285750" indent="-285750">
              <a:buFontTx/>
              <a:buChar char="-"/>
            </a:pPr>
            <a:r>
              <a:rPr lang="es-ES" sz="1600" dirty="0" smtClean="0">
                <a:solidFill>
                  <a:schemeClr val="bg1">
                    <a:lumMod val="50000"/>
                  </a:schemeClr>
                </a:solidFill>
                <a:latin typeface="Century Gothic" panose="020B0502020202020204" pitchFamily="34" charset="0"/>
              </a:rPr>
              <a:t>El volumen de modelado de todos los edificios supera los 100.000m2 de superficie, se han de establecer un listado de prioridades y objetivos para poder comenzar a explotar el modelo BIM en un espacio de tiempo razonable.</a:t>
            </a:r>
          </a:p>
          <a:p>
            <a:pPr marL="285750" indent="-285750">
              <a:buFontTx/>
              <a:buChar char="-"/>
            </a:pPr>
            <a:endParaRPr lang="es-ES" sz="1600" dirty="0" smtClean="0">
              <a:solidFill>
                <a:schemeClr val="bg1">
                  <a:lumMod val="50000"/>
                </a:schemeClr>
              </a:solidFill>
              <a:latin typeface="Century Gothic" panose="020B0502020202020204" pitchFamily="34" charset="0"/>
            </a:endParaRPr>
          </a:p>
          <a:p>
            <a:pPr marL="285750" indent="-285750">
              <a:buFontTx/>
              <a:buChar char="-"/>
            </a:pPr>
            <a:r>
              <a:rPr lang="es-ES" sz="1600" dirty="0" smtClean="0">
                <a:solidFill>
                  <a:schemeClr val="bg1">
                    <a:lumMod val="50000"/>
                  </a:schemeClr>
                </a:solidFill>
                <a:latin typeface="Century Gothic" panose="020B0502020202020204" pitchFamily="34" charset="0"/>
              </a:rPr>
              <a:t>El modelo BIM requerirá una constante actualización debido a la continua realización tanto de proyectos externos como internos.</a:t>
            </a:r>
            <a:endParaRPr lang="es-ES" sz="1600" dirty="0">
              <a:solidFill>
                <a:schemeClr val="bg1">
                  <a:lumMod val="50000"/>
                </a:schemeClr>
              </a:solidFill>
              <a:latin typeface="Century Gothic" panose="020B0502020202020204" pitchFamily="34" charset="0"/>
            </a:endParaRPr>
          </a:p>
          <a:p>
            <a:pPr algn="ctr"/>
            <a:endParaRPr lang="es-ES" sz="1600" dirty="0">
              <a:solidFill>
                <a:schemeClr val="bg1">
                  <a:lumMod val="50000"/>
                </a:schemeClr>
              </a:solidFill>
              <a:latin typeface="Century Gothic" panose="020B0502020202020204" pitchFamily="34" charset="0"/>
            </a:endParaRPr>
          </a:p>
        </p:txBody>
      </p:sp>
      <p:sp>
        <p:nvSpPr>
          <p:cNvPr id="13" name="Rectángulo 12"/>
          <p:cNvSpPr/>
          <p:nvPr/>
        </p:nvSpPr>
        <p:spPr>
          <a:xfrm>
            <a:off x="333285" y="1013381"/>
            <a:ext cx="8471049" cy="584775"/>
          </a:xfrm>
          <a:prstGeom prst="rect">
            <a:avLst/>
          </a:prstGeom>
        </p:spPr>
        <p:txBody>
          <a:bodyPr wrap="square">
            <a:spAutoFit/>
          </a:bodyPr>
          <a:lstStyle/>
          <a:p>
            <a:r>
              <a:rPr lang="es-ES" sz="1600" dirty="0" smtClean="0">
                <a:solidFill>
                  <a:schemeClr val="bg1">
                    <a:lumMod val="50000"/>
                  </a:schemeClr>
                </a:solidFill>
                <a:latin typeface="Century Gothic" panose="020B0502020202020204" pitchFamily="34" charset="0"/>
                <a:ea typeface="Calibri" panose="020F0502020204030204" pitchFamily="34" charset="0"/>
                <a:cs typeface="Times New Roman" panose="02020603050405020304" pitchFamily="18" charset="0"/>
              </a:rPr>
              <a:t>Una vez finalizado el proyecto piloto se decide ampliar el modelado al resto del edificio, pero surgen algunos obstáculos: </a:t>
            </a:r>
            <a:endParaRPr lang="es-ES" sz="1600" dirty="0">
              <a:solidFill>
                <a:schemeClr val="bg1">
                  <a:lumMod val="50000"/>
                </a:schemeClr>
              </a:solidFill>
              <a:latin typeface="Century Gothic" panose="020B0502020202020204" pitchFamily="34" charset="0"/>
            </a:endParaRPr>
          </a:p>
        </p:txBody>
      </p:sp>
    </p:spTree>
    <p:extLst>
      <p:ext uri="{BB962C8B-B14F-4D97-AF65-F5344CB8AC3E}">
        <p14:creationId xmlns:p14="http://schemas.microsoft.com/office/powerpoint/2010/main" val="2337026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Rol del BIM Manager</a:t>
            </a:r>
            <a:endParaRPr lang="es-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4" name="Picture 4" descr="Ambition abstract concept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266" y="1244768"/>
            <a:ext cx="4503251" cy="4503251"/>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874305" y="1557909"/>
            <a:ext cx="5534115" cy="3876969"/>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7" name="Rectángulo 16"/>
          <p:cNvSpPr/>
          <p:nvPr/>
        </p:nvSpPr>
        <p:spPr>
          <a:xfrm>
            <a:off x="1244151" y="1854313"/>
            <a:ext cx="4882329" cy="3108543"/>
          </a:xfrm>
          <a:prstGeom prst="rect">
            <a:avLst/>
          </a:prstGeom>
        </p:spPr>
        <p:txBody>
          <a:bodyPr wrap="square">
            <a:spAutoFit/>
          </a:bodyPr>
          <a:lstStyle/>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Definir los objetivos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Calendarizar los objetivos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Crear de guías y estándares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Gestionar el entorno común de datos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Gestionar y mantener los modelos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Garantizar la homogeneidad de los datos</a:t>
            </a:r>
          </a:p>
          <a:p>
            <a:pPr marL="285750" lvl="0" indent="-285750">
              <a:lnSpc>
                <a:spcPct val="200000"/>
              </a:lnSpc>
              <a:buFontTx/>
              <a:buChar char="-"/>
            </a:pPr>
            <a:r>
              <a:rPr lang="es-ES" sz="1400" dirty="0">
                <a:solidFill>
                  <a:prstClr val="white">
                    <a:lumMod val="50000"/>
                  </a:prstClr>
                </a:solidFill>
                <a:latin typeface="Century Gothic" panose="020B0502020202020204" pitchFamily="34" charset="0"/>
                <a:cs typeface="Times New Roman" panose="02020603050405020304" pitchFamily="18" charset="0"/>
              </a:rPr>
              <a:t>Garantizar la veracidad de los datos</a:t>
            </a:r>
          </a:p>
        </p:txBody>
      </p:sp>
    </p:spTree>
    <p:extLst>
      <p:ext uri="{BB962C8B-B14F-4D97-AF65-F5344CB8AC3E}">
        <p14:creationId xmlns:p14="http://schemas.microsoft.com/office/powerpoint/2010/main" val="1280686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Definición de objetivos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2" name="Imagen 1"/>
          <p:cNvPicPr>
            <a:picLocks noChangeAspect="1"/>
          </p:cNvPicPr>
          <p:nvPr/>
        </p:nvPicPr>
        <p:blipFill>
          <a:blip r:embed="rId3"/>
          <a:stretch>
            <a:fillRect/>
          </a:stretch>
        </p:blipFill>
        <p:spPr>
          <a:xfrm>
            <a:off x="588697" y="690487"/>
            <a:ext cx="10913113" cy="5413494"/>
          </a:xfrm>
          <a:prstGeom prst="rect">
            <a:avLst/>
          </a:prstGeom>
        </p:spPr>
      </p:pic>
    </p:spTree>
    <p:extLst>
      <p:ext uri="{BB962C8B-B14F-4D97-AF65-F5344CB8AC3E}">
        <p14:creationId xmlns:p14="http://schemas.microsoft.com/office/powerpoint/2010/main" val="3450724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3863079" y="3105835"/>
            <a:ext cx="4465843" cy="646331"/>
          </a:xfrm>
          <a:prstGeom prst="rect">
            <a:avLst/>
          </a:prstGeom>
          <a:noFill/>
        </p:spPr>
        <p:txBody>
          <a:bodyPr wrap="square" rtlCol="0">
            <a:spAutoFit/>
          </a:bodyPr>
          <a:lstStyle/>
          <a:p>
            <a:pPr algn="ctr"/>
            <a:r>
              <a:rPr lang="es-ES" sz="3600" b="1" dirty="0" smtClean="0">
                <a:solidFill>
                  <a:schemeClr val="bg1"/>
                </a:solidFill>
                <a:latin typeface="Century Gothic"/>
              </a:rPr>
              <a:t>IMPLANTACIÓN</a:t>
            </a:r>
            <a:endParaRPr lang="fr-BE" sz="3600" dirty="0"/>
          </a:p>
        </p:txBody>
      </p:sp>
    </p:spTree>
    <p:extLst>
      <p:ext uri="{BB962C8B-B14F-4D97-AF65-F5344CB8AC3E}">
        <p14:creationId xmlns:p14="http://schemas.microsoft.com/office/powerpoint/2010/main" val="2871972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Recopilación de 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6" name="Imagen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97847" y="1222955"/>
            <a:ext cx="8315345" cy="4504146"/>
          </a:xfrm>
          <a:prstGeom prst="rect">
            <a:avLst/>
          </a:prstGeom>
        </p:spPr>
      </p:pic>
    </p:spTree>
    <p:extLst>
      <p:ext uri="{BB962C8B-B14F-4D97-AF65-F5344CB8AC3E}">
        <p14:creationId xmlns:p14="http://schemas.microsoft.com/office/powerpoint/2010/main" val="3902149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Presentación</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ángulo 11"/>
          <p:cNvSpPr/>
          <p:nvPr/>
        </p:nvSpPr>
        <p:spPr>
          <a:xfrm>
            <a:off x="2931207" y="954971"/>
            <a:ext cx="8357787" cy="892552"/>
          </a:xfrm>
          <a:prstGeom prst="rect">
            <a:avLst/>
          </a:prstGeom>
        </p:spPr>
        <p:txBody>
          <a:bodyPr wrap="square">
            <a:spAutoFit/>
          </a:bodyPr>
          <a:lstStyle/>
          <a:p>
            <a:r>
              <a:rPr lang="es-ES" sz="1600" b="1" dirty="0">
                <a:solidFill>
                  <a:srgbClr val="7E7E7E"/>
                </a:solidFill>
                <a:latin typeface="AktivGrotesk-Bold" panose="020B0804020202020204" pitchFamily="34" charset="0"/>
              </a:rPr>
              <a:t>Desde </a:t>
            </a:r>
            <a:r>
              <a:rPr lang="es-ES" sz="1600" b="1" dirty="0" smtClean="0">
                <a:solidFill>
                  <a:srgbClr val="7E7E7E"/>
                </a:solidFill>
                <a:latin typeface="AktivGrotesk-Bold" panose="020B0804020202020204" pitchFamily="34" charset="0"/>
              </a:rPr>
              <a:t>2003</a:t>
            </a:r>
            <a:endParaRPr lang="es-ES" sz="1600" b="1" dirty="0">
              <a:solidFill>
                <a:srgbClr val="7E7E7E"/>
              </a:solidFill>
              <a:latin typeface="AktivGrotesk-Bold" panose="020B0804020202020204" pitchFamily="34" charset="0"/>
            </a:endParaRPr>
          </a:p>
          <a:p>
            <a:r>
              <a:rPr lang="es-ES" dirty="0">
                <a:solidFill>
                  <a:srgbClr val="7E7E7E"/>
                </a:solidFill>
                <a:latin typeface="AktivGrotesk-Light" panose="020B0304020202020204" pitchFamily="34" charset="0"/>
              </a:rPr>
              <a:t>Instructor certificado por Autodesk y docente en colegios oficiales de arquitectos, aparejadores, ingenieros de toda Catalunya</a:t>
            </a:r>
            <a:r>
              <a:rPr lang="es-ES" dirty="0" smtClean="0">
                <a:solidFill>
                  <a:srgbClr val="7E7E7E"/>
                </a:solidFill>
                <a:latin typeface="AktivGrotesk-Light" panose="020B0304020202020204" pitchFamily="34" charset="0"/>
              </a:rPr>
              <a:t>.</a:t>
            </a:r>
            <a:endParaRPr lang="es-ES" dirty="0">
              <a:solidFill>
                <a:srgbClr val="7E7E7E"/>
              </a:solidFill>
              <a:latin typeface="AktivGrotesk-Light" panose="020B0304020202020204" pitchFamily="34" charset="0"/>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424" y="710142"/>
            <a:ext cx="2158494" cy="2158494"/>
          </a:xfrm>
          <a:prstGeom prst="rect">
            <a:avLst/>
          </a:prstGeom>
        </p:spPr>
      </p:pic>
      <p:sp>
        <p:nvSpPr>
          <p:cNvPr id="10" name="Rectángulo 9"/>
          <p:cNvSpPr/>
          <p:nvPr/>
        </p:nvSpPr>
        <p:spPr>
          <a:xfrm>
            <a:off x="2931207" y="1965089"/>
            <a:ext cx="8357787" cy="892552"/>
          </a:xfrm>
          <a:prstGeom prst="rect">
            <a:avLst/>
          </a:prstGeom>
        </p:spPr>
        <p:txBody>
          <a:bodyPr wrap="square">
            <a:spAutoFit/>
          </a:bodyPr>
          <a:lstStyle/>
          <a:p>
            <a:r>
              <a:rPr lang="es-ES" sz="1600" b="1" dirty="0" smtClean="0">
                <a:solidFill>
                  <a:srgbClr val="7E7E7E"/>
                </a:solidFill>
                <a:latin typeface="AktivGrotesk-Bold" panose="020B0804020202020204" pitchFamily="34" charset="0"/>
              </a:rPr>
              <a:t>2007</a:t>
            </a:r>
            <a:endParaRPr lang="es-ES" sz="1600" b="1" dirty="0">
              <a:solidFill>
                <a:srgbClr val="7E7E7E"/>
              </a:solidFill>
              <a:latin typeface="AktivGrotesk-Bold" panose="020B0804020202020204" pitchFamily="34" charset="0"/>
            </a:endParaRPr>
          </a:p>
          <a:p>
            <a:r>
              <a:rPr lang="es-ES" dirty="0" smtClean="0">
                <a:solidFill>
                  <a:srgbClr val="7E7E7E"/>
                </a:solidFill>
                <a:latin typeface="AktivGrotesk-Light" panose="020B0304020202020204" pitchFamily="34" charset="0"/>
              </a:rPr>
              <a:t>Socio </a:t>
            </a:r>
            <a:r>
              <a:rPr lang="es-ES" dirty="0">
                <a:solidFill>
                  <a:srgbClr val="7E7E7E"/>
                </a:solidFill>
                <a:latin typeface="AktivGrotesk-Light" panose="020B0304020202020204" pitchFamily="34" charset="0"/>
              </a:rPr>
              <a:t>fundador de </a:t>
            </a:r>
            <a:r>
              <a:rPr lang="es-ES" dirty="0" err="1">
                <a:solidFill>
                  <a:srgbClr val="7E7E7E"/>
                </a:solidFill>
                <a:latin typeface="AktivGrotesk-Light" panose="020B0304020202020204" pitchFamily="34" charset="0"/>
              </a:rPr>
              <a:t>Hydragrafix</a:t>
            </a:r>
            <a:r>
              <a:rPr lang="es-ES" dirty="0">
                <a:solidFill>
                  <a:srgbClr val="7E7E7E"/>
                </a:solidFill>
                <a:latin typeface="AktivGrotesk-Light" panose="020B0304020202020204" pitchFamily="34" charset="0"/>
              </a:rPr>
              <a:t> S.C.P, empresa especializada en fotografía virtual y configuradores de </a:t>
            </a:r>
            <a:r>
              <a:rPr lang="es-ES" dirty="0" smtClean="0">
                <a:solidFill>
                  <a:srgbClr val="7E7E7E"/>
                </a:solidFill>
                <a:latin typeface="AktivGrotesk-Light" panose="020B0304020202020204" pitchFamily="34" charset="0"/>
              </a:rPr>
              <a:t>producto.</a:t>
            </a:r>
            <a:endParaRPr lang="es-ES" dirty="0">
              <a:solidFill>
                <a:srgbClr val="7E7E7E"/>
              </a:solidFill>
              <a:latin typeface="AktivGrotesk-Light" panose="020B0304020202020204" pitchFamily="34" charset="0"/>
            </a:endParaRPr>
          </a:p>
        </p:txBody>
      </p:sp>
      <p:sp>
        <p:nvSpPr>
          <p:cNvPr id="15" name="Rectángulo 14"/>
          <p:cNvSpPr/>
          <p:nvPr/>
        </p:nvSpPr>
        <p:spPr>
          <a:xfrm>
            <a:off x="2931207" y="3985326"/>
            <a:ext cx="8357787" cy="892552"/>
          </a:xfrm>
          <a:prstGeom prst="rect">
            <a:avLst/>
          </a:prstGeom>
        </p:spPr>
        <p:txBody>
          <a:bodyPr wrap="square">
            <a:spAutoFit/>
          </a:bodyPr>
          <a:lstStyle/>
          <a:p>
            <a:r>
              <a:rPr lang="es-ES" sz="1600" b="1" dirty="0" smtClean="0">
                <a:solidFill>
                  <a:srgbClr val="7E7E7E"/>
                </a:solidFill>
                <a:latin typeface="AktivGrotesk-Bold" panose="020B0804020202020204" pitchFamily="34" charset="0"/>
              </a:rPr>
              <a:t>2014</a:t>
            </a:r>
            <a:endParaRPr lang="es-ES" sz="1600" b="1" dirty="0">
              <a:solidFill>
                <a:srgbClr val="7E7E7E"/>
              </a:solidFill>
              <a:latin typeface="AktivGrotesk-Bold" panose="020B0804020202020204" pitchFamily="34" charset="0"/>
            </a:endParaRPr>
          </a:p>
          <a:p>
            <a:r>
              <a:rPr lang="es-ES" dirty="0">
                <a:solidFill>
                  <a:srgbClr val="7E7E7E"/>
                </a:solidFill>
                <a:latin typeface="AktivGrotesk-Light" panose="020B0304020202020204" pitchFamily="34" charset="0"/>
              </a:rPr>
              <a:t>Socio fundador de </a:t>
            </a:r>
            <a:r>
              <a:rPr lang="es-ES" dirty="0" err="1">
                <a:solidFill>
                  <a:srgbClr val="7E7E7E"/>
                </a:solidFill>
                <a:latin typeface="AktivGrotesk-Light" panose="020B0304020202020204" pitchFamily="34" charset="0"/>
              </a:rPr>
              <a:t>Bimetrical</a:t>
            </a:r>
            <a:r>
              <a:rPr lang="es-ES" dirty="0">
                <a:solidFill>
                  <a:srgbClr val="7E7E7E"/>
                </a:solidFill>
                <a:latin typeface="AktivGrotesk-Light" panose="020B0304020202020204" pitchFamily="34" charset="0"/>
              </a:rPr>
              <a:t> S.L., consultora BIM especializada en modelado y gestión de proyectos BIM</a:t>
            </a:r>
          </a:p>
        </p:txBody>
      </p:sp>
      <p:sp>
        <p:nvSpPr>
          <p:cNvPr id="16" name="Rectángulo 15"/>
          <p:cNvSpPr/>
          <p:nvPr/>
        </p:nvSpPr>
        <p:spPr>
          <a:xfrm>
            <a:off x="2931207" y="2975207"/>
            <a:ext cx="8357787" cy="892552"/>
          </a:xfrm>
          <a:prstGeom prst="rect">
            <a:avLst/>
          </a:prstGeom>
        </p:spPr>
        <p:txBody>
          <a:bodyPr wrap="square">
            <a:spAutoFit/>
          </a:bodyPr>
          <a:lstStyle/>
          <a:p>
            <a:r>
              <a:rPr lang="es-ES" sz="1600" b="1" dirty="0" smtClean="0">
                <a:solidFill>
                  <a:srgbClr val="7E7E7E"/>
                </a:solidFill>
                <a:latin typeface="AktivGrotesk-Bold" panose="020B0804020202020204" pitchFamily="34" charset="0"/>
              </a:rPr>
              <a:t>2011</a:t>
            </a:r>
            <a:endParaRPr lang="es-ES" sz="1600" b="1" dirty="0">
              <a:solidFill>
                <a:srgbClr val="7E7E7E"/>
              </a:solidFill>
              <a:latin typeface="AktivGrotesk-Bold" panose="020B0804020202020204" pitchFamily="34" charset="0"/>
            </a:endParaRPr>
          </a:p>
          <a:p>
            <a:r>
              <a:rPr lang="es-ES" dirty="0">
                <a:solidFill>
                  <a:srgbClr val="7E7E7E"/>
                </a:solidFill>
                <a:latin typeface="AktivGrotesk-Light" panose="020B0304020202020204" pitchFamily="34" charset="0"/>
              </a:rPr>
              <a:t>Socio fundador de Pixel 51 S.C.P, Centro Autorizado Autodesk especializado en metodología BIM</a:t>
            </a:r>
          </a:p>
        </p:txBody>
      </p:sp>
      <p:sp>
        <p:nvSpPr>
          <p:cNvPr id="17" name="Rectángulo 16"/>
          <p:cNvSpPr/>
          <p:nvPr/>
        </p:nvSpPr>
        <p:spPr>
          <a:xfrm>
            <a:off x="2931207" y="4995445"/>
            <a:ext cx="8357787" cy="615553"/>
          </a:xfrm>
          <a:prstGeom prst="rect">
            <a:avLst/>
          </a:prstGeom>
        </p:spPr>
        <p:txBody>
          <a:bodyPr wrap="square">
            <a:spAutoFit/>
          </a:bodyPr>
          <a:lstStyle/>
          <a:p>
            <a:r>
              <a:rPr lang="es-ES" sz="1600" b="1" dirty="0" smtClean="0">
                <a:solidFill>
                  <a:srgbClr val="7E7E7E"/>
                </a:solidFill>
                <a:latin typeface="AktivGrotesk-Bold" panose="020B0804020202020204" pitchFamily="34" charset="0"/>
              </a:rPr>
              <a:t>2020</a:t>
            </a:r>
            <a:endParaRPr lang="es-ES" sz="1600" b="1" dirty="0">
              <a:solidFill>
                <a:srgbClr val="7E7E7E"/>
              </a:solidFill>
              <a:latin typeface="AktivGrotesk-Bold" panose="020B0804020202020204" pitchFamily="34" charset="0"/>
            </a:endParaRPr>
          </a:p>
          <a:p>
            <a:r>
              <a:rPr lang="es-ES" dirty="0">
                <a:solidFill>
                  <a:srgbClr val="7E7E7E"/>
                </a:solidFill>
                <a:latin typeface="AktivGrotesk-Light" panose="020B0304020202020204" pitchFamily="34" charset="0"/>
              </a:rPr>
              <a:t>BIM Manager en el </a:t>
            </a:r>
            <a:r>
              <a:rPr lang="es-ES" dirty="0" err="1">
                <a:solidFill>
                  <a:srgbClr val="7E7E7E"/>
                </a:solidFill>
                <a:latin typeface="AktivGrotesk-Light" panose="020B0304020202020204" pitchFamily="34" charset="0"/>
              </a:rPr>
              <a:t>Consorci</a:t>
            </a:r>
            <a:r>
              <a:rPr lang="es-ES" dirty="0">
                <a:solidFill>
                  <a:srgbClr val="7E7E7E"/>
                </a:solidFill>
                <a:latin typeface="AktivGrotesk-Light" panose="020B0304020202020204" pitchFamily="34" charset="0"/>
              </a:rPr>
              <a:t> </a:t>
            </a:r>
            <a:r>
              <a:rPr lang="es-ES" dirty="0" err="1">
                <a:solidFill>
                  <a:srgbClr val="7E7E7E"/>
                </a:solidFill>
                <a:latin typeface="AktivGrotesk-Light" panose="020B0304020202020204" pitchFamily="34" charset="0"/>
              </a:rPr>
              <a:t>Corporació</a:t>
            </a:r>
            <a:r>
              <a:rPr lang="es-ES" dirty="0">
                <a:solidFill>
                  <a:srgbClr val="7E7E7E"/>
                </a:solidFill>
                <a:latin typeface="AktivGrotesk-Light" panose="020B0304020202020204" pitchFamily="34" charset="0"/>
              </a:rPr>
              <a:t> </a:t>
            </a:r>
            <a:r>
              <a:rPr lang="es-ES" dirty="0" err="1">
                <a:solidFill>
                  <a:srgbClr val="7E7E7E"/>
                </a:solidFill>
                <a:latin typeface="AktivGrotesk-Light" panose="020B0304020202020204" pitchFamily="34" charset="0"/>
              </a:rPr>
              <a:t>Hospitalària</a:t>
            </a:r>
            <a:r>
              <a:rPr lang="es-ES" dirty="0">
                <a:solidFill>
                  <a:srgbClr val="7E7E7E"/>
                </a:solidFill>
                <a:latin typeface="AktivGrotesk-Light" panose="020B0304020202020204" pitchFamily="34" charset="0"/>
              </a:rPr>
              <a:t> </a:t>
            </a:r>
            <a:r>
              <a:rPr lang="es-ES" dirty="0" err="1">
                <a:solidFill>
                  <a:srgbClr val="7E7E7E"/>
                </a:solidFill>
                <a:latin typeface="AktivGrotesk-Light" panose="020B0304020202020204" pitchFamily="34" charset="0"/>
              </a:rPr>
              <a:t>Parc</a:t>
            </a:r>
            <a:r>
              <a:rPr lang="es-ES" dirty="0">
                <a:solidFill>
                  <a:srgbClr val="7E7E7E"/>
                </a:solidFill>
                <a:latin typeface="AktivGrotesk-Light" panose="020B0304020202020204" pitchFamily="34" charset="0"/>
              </a:rPr>
              <a:t> </a:t>
            </a:r>
            <a:r>
              <a:rPr lang="es-ES" dirty="0" err="1">
                <a:solidFill>
                  <a:srgbClr val="7E7E7E"/>
                </a:solidFill>
                <a:latin typeface="AktivGrotesk-Light" panose="020B0304020202020204" pitchFamily="34" charset="0"/>
              </a:rPr>
              <a:t>Taulí</a:t>
            </a:r>
            <a:r>
              <a:rPr lang="es-ES" dirty="0">
                <a:solidFill>
                  <a:srgbClr val="7E7E7E"/>
                </a:solidFill>
                <a:latin typeface="AktivGrotesk-Light" panose="020B0304020202020204" pitchFamily="34" charset="0"/>
              </a:rPr>
              <a:t> de Sabadell</a:t>
            </a:r>
          </a:p>
        </p:txBody>
      </p:sp>
      <p:sp>
        <p:nvSpPr>
          <p:cNvPr id="2" name="Rectángulo 1"/>
          <p:cNvSpPr/>
          <p:nvPr/>
        </p:nvSpPr>
        <p:spPr>
          <a:xfrm>
            <a:off x="657473" y="2749498"/>
            <a:ext cx="1534395" cy="646331"/>
          </a:xfrm>
          <a:prstGeom prst="rect">
            <a:avLst/>
          </a:prstGeom>
        </p:spPr>
        <p:txBody>
          <a:bodyPr wrap="none">
            <a:spAutoFit/>
          </a:bodyPr>
          <a:lstStyle/>
          <a:p>
            <a:pPr algn="ctr"/>
            <a:r>
              <a:rPr lang="es-ES" dirty="0" smtClean="0">
                <a:solidFill>
                  <a:srgbClr val="7E7E7E"/>
                </a:solidFill>
                <a:latin typeface="AktivGrotesk-Light" panose="020B0304020202020204" pitchFamily="34" charset="0"/>
              </a:rPr>
              <a:t>Sergio Atero</a:t>
            </a:r>
          </a:p>
          <a:p>
            <a:pPr algn="ctr"/>
            <a:r>
              <a:rPr lang="es-ES" dirty="0" smtClean="0">
                <a:solidFill>
                  <a:srgbClr val="7E7E7E"/>
                </a:solidFill>
                <a:latin typeface="AktivGrotesk-Light" panose="020B0304020202020204" pitchFamily="34" charset="0"/>
              </a:rPr>
              <a:t>Vázquez</a:t>
            </a:r>
            <a:endParaRPr lang="ca-ES" dirty="0"/>
          </a:p>
        </p:txBody>
      </p:sp>
      <p:sp>
        <p:nvSpPr>
          <p:cNvPr id="20"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Tree>
    <p:extLst>
      <p:ext uri="{BB962C8B-B14F-4D97-AF65-F5344CB8AC3E}">
        <p14:creationId xmlns:p14="http://schemas.microsoft.com/office/powerpoint/2010/main" val="2201742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Recopilación de 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3" name="Imagen 12"/>
          <p:cNvPicPr>
            <a:picLocks noChangeAspect="1"/>
          </p:cNvPicPr>
          <p:nvPr/>
        </p:nvPicPr>
        <p:blipFill>
          <a:blip r:embed="rId3"/>
          <a:stretch>
            <a:fillRect/>
          </a:stretch>
        </p:blipFill>
        <p:spPr>
          <a:xfrm>
            <a:off x="6255520" y="1398062"/>
            <a:ext cx="5394459" cy="3193753"/>
          </a:xfrm>
          <a:prstGeom prst="rect">
            <a:avLst/>
          </a:prstGeom>
        </p:spPr>
      </p:pic>
      <p:pic>
        <p:nvPicPr>
          <p:cNvPr id="8" name="image11.png"/>
          <p:cNvPicPr/>
          <p:nvPr/>
        </p:nvPicPr>
        <p:blipFill>
          <a:blip r:embed="rId4">
            <a:extLst>
              <a:ext uri="{BEBA8EAE-BF5A-486C-A8C5-ECC9F3942E4B}">
                <a14:imgProps xmlns:a14="http://schemas.microsoft.com/office/drawing/2010/main">
                  <a14:imgLayer r:embed="rId5">
                    <a14:imgEffect>
                      <a14:backgroundRemoval t="0" b="100000" l="0" r="100000">
                        <a14:foregroundMark x1="29875" y1="26000" x2="29875" y2="26000"/>
                        <a14:foregroundMark x1="30000" y1="23375" x2="42250" y2="22375"/>
                        <a14:foregroundMark x1="39000" y1="76375" x2="38875" y2="82875"/>
                        <a14:foregroundMark x1="58000" y1="81500" x2="58625" y2="80500"/>
                        <a14:foregroundMark x1="58625" y1="80500" x2="58375" y2="76125"/>
                        <a14:foregroundMark x1="57875" y1="82125" x2="39000" y2="82875"/>
                      </a14:backgroundRemoval>
                    </a14:imgEffect>
                  </a14:imgLayer>
                </a14:imgProps>
              </a:ext>
            </a:extLst>
          </a:blip>
          <a:srcRect l="13207" t="10449" r="13962"/>
          <a:stretch>
            <a:fillRect/>
          </a:stretch>
        </p:blipFill>
        <p:spPr>
          <a:xfrm>
            <a:off x="8952749" y="3479575"/>
            <a:ext cx="2455124" cy="2828839"/>
          </a:xfrm>
          <a:prstGeom prst="rect">
            <a:avLst/>
          </a:prstGeom>
        </p:spPr>
      </p:pic>
      <p:pic>
        <p:nvPicPr>
          <p:cNvPr id="14" name="Picture 2" descr="https://img.genially.com/61c2fda6f16a85001adb576b/6a1dfb97-ae83-4870-b26b-d3daee00a4e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285" y="1398062"/>
            <a:ext cx="5856106" cy="319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95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Creación de guías y </a:t>
            </a:r>
            <a:r>
              <a:rPr lang="es-ES" sz="1400" b="1" dirty="0" smtClean="0">
                <a:solidFill>
                  <a:schemeClr val="bg1">
                    <a:lumMod val="50000"/>
                  </a:schemeClr>
                </a:solidFill>
                <a:latin typeface="AktivGrotesk-Regular" panose="020B0504020202020204" pitchFamily="34" charset="0"/>
              </a:rPr>
              <a:t>estándares</a:t>
            </a:r>
            <a:endParaRPr lang="es-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6" name="Imagen 5"/>
          <p:cNvPicPr>
            <a:picLocks noChangeAspect="1"/>
          </p:cNvPicPr>
          <p:nvPr/>
        </p:nvPicPr>
        <p:blipFill rotWithShape="1">
          <a:blip r:embed="rId3"/>
          <a:srcRect l="46473" t="23078" r="856" b="12308"/>
          <a:stretch/>
        </p:blipFill>
        <p:spPr>
          <a:xfrm>
            <a:off x="3774985" y="2101793"/>
            <a:ext cx="4557450" cy="2814895"/>
          </a:xfrm>
          <a:prstGeom prst="rect">
            <a:avLst/>
          </a:prstGeom>
        </p:spPr>
      </p:pic>
      <p:cxnSp>
        <p:nvCxnSpPr>
          <p:cNvPr id="7" name="Conector recto de flecha 6"/>
          <p:cNvCxnSpPr/>
          <p:nvPr/>
        </p:nvCxnSpPr>
        <p:spPr>
          <a:xfrm flipV="1">
            <a:off x="2721755" y="4223884"/>
            <a:ext cx="1008112" cy="474406"/>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8375194" y="4033159"/>
            <a:ext cx="895622" cy="66513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Marcador de contenido 2"/>
          <p:cNvSpPr txBox="1">
            <a:spLocks/>
          </p:cNvSpPr>
          <p:nvPr/>
        </p:nvSpPr>
        <p:spPr bwMode="auto">
          <a:xfrm>
            <a:off x="4535756" y="1283889"/>
            <a:ext cx="3121425" cy="682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kern="0" dirty="0" smtClean="0">
                <a:latin typeface="AktivGrotesk-Medium" panose="020B0604020202020204" pitchFamily="34" charset="0"/>
              </a:rPr>
              <a:t>MODELO ÚNICO</a:t>
            </a: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a:latin typeface="AktivGrotesk-Medium" panose="020B0604020202020204" pitchFamily="34" charset="0"/>
            </a:endParaRPr>
          </a:p>
        </p:txBody>
      </p:sp>
      <p:sp>
        <p:nvSpPr>
          <p:cNvPr id="13" name="Marcador de contenido 2"/>
          <p:cNvSpPr txBox="1">
            <a:spLocks/>
          </p:cNvSpPr>
          <p:nvPr/>
        </p:nvSpPr>
        <p:spPr bwMode="auto">
          <a:xfrm>
            <a:off x="8260821" y="4760146"/>
            <a:ext cx="2345567" cy="9684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kern="0" dirty="0" err="1" smtClean="0">
                <a:latin typeface="AktivGrotesk-Medium" panose="020B0604020202020204" pitchFamily="34" charset="0"/>
              </a:rPr>
              <a:t>Proyectos</a:t>
            </a:r>
            <a:r>
              <a:rPr lang="ca-ES" kern="0" dirty="0" smtClean="0">
                <a:latin typeface="AktivGrotesk-Medium" panose="020B0604020202020204" pitchFamily="34" charset="0"/>
              </a:rPr>
              <a:t> </a:t>
            </a:r>
            <a:r>
              <a:rPr lang="ca-ES" kern="0" dirty="0" err="1" smtClean="0">
                <a:latin typeface="AktivGrotesk-Medium" panose="020B0604020202020204" pitchFamily="34" charset="0"/>
              </a:rPr>
              <a:t>externos</a:t>
            </a: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smtClean="0">
              <a:latin typeface="AktivGrotesk-Medium" panose="020B0604020202020204" pitchFamily="34" charset="0"/>
            </a:endParaRPr>
          </a:p>
          <a:p>
            <a:pPr algn="ctr"/>
            <a:endParaRPr lang="ca-ES" kern="0" dirty="0">
              <a:latin typeface="AktivGrotesk-Medium" panose="020B0604020202020204" pitchFamily="34" charset="0"/>
            </a:endParaRPr>
          </a:p>
        </p:txBody>
      </p:sp>
      <p:sp>
        <p:nvSpPr>
          <p:cNvPr id="14" name="Marcador de contenido 2"/>
          <p:cNvSpPr txBox="1">
            <a:spLocks/>
          </p:cNvSpPr>
          <p:nvPr/>
        </p:nvSpPr>
        <p:spPr bwMode="auto">
          <a:xfrm>
            <a:off x="1543392" y="4760146"/>
            <a:ext cx="2132533" cy="10245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kern="0" dirty="0" err="1" smtClean="0">
                <a:latin typeface="AktivGrotesk-Medium" panose="020B0604020202020204" pitchFamily="34" charset="0"/>
              </a:rPr>
              <a:t>Proyectos</a:t>
            </a:r>
            <a:r>
              <a:rPr lang="ca-ES" kern="0" dirty="0" smtClean="0">
                <a:latin typeface="AktivGrotesk-Medium" panose="020B0604020202020204" pitchFamily="34" charset="0"/>
              </a:rPr>
              <a:t> </a:t>
            </a:r>
            <a:r>
              <a:rPr lang="ca-ES" kern="0" dirty="0" err="1" smtClean="0">
                <a:latin typeface="AktivGrotesk-Medium" panose="020B0604020202020204" pitchFamily="34" charset="0"/>
              </a:rPr>
              <a:t>internos</a:t>
            </a:r>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r>
              <a:rPr lang="ca-ES" kern="0" dirty="0" smtClean="0">
                <a:latin typeface="AktivGrotesk-Medium" panose="020B0604020202020204" pitchFamily="34" charset="0"/>
              </a:rPr>
              <a:t>	</a:t>
            </a: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smtClean="0">
              <a:latin typeface="AktivGrotesk-Medium" panose="020B0604020202020204" pitchFamily="34" charset="0"/>
            </a:endParaRPr>
          </a:p>
          <a:p>
            <a:endParaRPr lang="ca-ES" kern="0" dirty="0">
              <a:latin typeface="AktivGrotesk-Medium" panose="020B0604020202020204" pitchFamily="34" charset="0"/>
            </a:endParaRPr>
          </a:p>
        </p:txBody>
      </p:sp>
    </p:spTree>
    <p:extLst>
      <p:ext uri="{BB962C8B-B14F-4D97-AF65-F5344CB8AC3E}">
        <p14:creationId xmlns:p14="http://schemas.microsoft.com/office/powerpoint/2010/main" val="189154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Creación de guías y </a:t>
            </a:r>
            <a:r>
              <a:rPr lang="es-ES" sz="1400" b="1" dirty="0" smtClean="0">
                <a:solidFill>
                  <a:schemeClr val="bg1">
                    <a:lumMod val="50000"/>
                  </a:schemeClr>
                </a:solidFill>
                <a:latin typeface="AktivGrotesk-Regular" panose="020B0504020202020204" pitchFamily="34" charset="0"/>
              </a:rPr>
              <a:t>estándares</a:t>
            </a:r>
            <a:endParaRPr lang="es-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342" y="1371600"/>
            <a:ext cx="7222355" cy="4087853"/>
          </a:xfrm>
          <a:prstGeom prst="rect">
            <a:avLst/>
          </a:prstGeom>
        </p:spPr>
      </p:pic>
    </p:spTree>
    <p:extLst>
      <p:ext uri="{BB962C8B-B14F-4D97-AF65-F5344CB8AC3E}">
        <p14:creationId xmlns:p14="http://schemas.microsoft.com/office/powerpoint/2010/main" val="3400384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Creación de guías y </a:t>
            </a:r>
            <a:r>
              <a:rPr lang="es-ES" sz="1400" b="1" dirty="0" smtClean="0">
                <a:solidFill>
                  <a:schemeClr val="bg1">
                    <a:lumMod val="50000"/>
                  </a:schemeClr>
                </a:solidFill>
                <a:latin typeface="AktivGrotesk-Regular" panose="020B0504020202020204" pitchFamily="34" charset="0"/>
              </a:rPr>
              <a:t>estándares</a:t>
            </a:r>
            <a:endParaRPr lang="es-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grpSp>
        <p:nvGrpSpPr>
          <p:cNvPr id="7" name="Grupo 6"/>
          <p:cNvGrpSpPr/>
          <p:nvPr/>
        </p:nvGrpSpPr>
        <p:grpSpPr>
          <a:xfrm>
            <a:off x="2156100" y="1219958"/>
            <a:ext cx="7880737" cy="4552871"/>
            <a:chOff x="-804168" y="952013"/>
            <a:chExt cx="9645525" cy="5232923"/>
          </a:xfrm>
        </p:grpSpPr>
        <p:pic>
          <p:nvPicPr>
            <p:cNvPr id="8" name="Imagen 7"/>
            <p:cNvPicPr>
              <a:picLocks noChangeAspect="1"/>
            </p:cNvPicPr>
            <p:nvPr/>
          </p:nvPicPr>
          <p:blipFill>
            <a:blip r:embed="rId3"/>
            <a:stretch>
              <a:fillRect/>
            </a:stretch>
          </p:blipFill>
          <p:spPr>
            <a:xfrm>
              <a:off x="5716744" y="952013"/>
              <a:ext cx="3124613" cy="4123610"/>
            </a:xfrm>
            <a:prstGeom prst="rect">
              <a:avLst/>
            </a:prstGeom>
            <a:ln>
              <a:solidFill>
                <a:schemeClr val="tx1"/>
              </a:solidFill>
            </a:ln>
            <a:effectLst>
              <a:softEdge rad="12700"/>
            </a:effectLst>
          </p:spPr>
        </p:pic>
        <p:pic>
          <p:nvPicPr>
            <p:cNvPr id="12" name="Imagen 11"/>
            <p:cNvPicPr>
              <a:picLocks noChangeAspect="1"/>
            </p:cNvPicPr>
            <p:nvPr/>
          </p:nvPicPr>
          <p:blipFill>
            <a:blip r:embed="rId4"/>
            <a:stretch>
              <a:fillRect/>
            </a:stretch>
          </p:blipFill>
          <p:spPr>
            <a:xfrm>
              <a:off x="2861055" y="952015"/>
              <a:ext cx="2734364" cy="3861185"/>
            </a:xfrm>
            <a:prstGeom prst="rect">
              <a:avLst/>
            </a:prstGeom>
            <a:solidFill>
              <a:schemeClr val="bg1">
                <a:lumMod val="50000"/>
              </a:schemeClr>
            </a:solidFill>
            <a:ln>
              <a:solidFill>
                <a:schemeClr val="bg1">
                  <a:lumMod val="50000"/>
                </a:schemeClr>
              </a:solidFill>
            </a:ln>
          </p:spPr>
        </p:pic>
        <p:pic>
          <p:nvPicPr>
            <p:cNvPr id="13" name="Imagen 12"/>
            <p:cNvPicPr>
              <a:picLocks noChangeAspect="1"/>
            </p:cNvPicPr>
            <p:nvPr/>
          </p:nvPicPr>
          <p:blipFill>
            <a:blip r:embed="rId5"/>
            <a:stretch>
              <a:fillRect/>
            </a:stretch>
          </p:blipFill>
          <p:spPr>
            <a:xfrm>
              <a:off x="-804168" y="3636831"/>
              <a:ext cx="4824770" cy="2548105"/>
            </a:xfrm>
            <a:prstGeom prst="rect">
              <a:avLst/>
            </a:prstGeom>
            <a:ln>
              <a:solidFill>
                <a:schemeClr val="tx1"/>
              </a:solidFill>
            </a:ln>
          </p:spPr>
        </p:pic>
      </p:grpSp>
    </p:spTree>
    <p:extLst>
      <p:ext uri="{BB962C8B-B14F-4D97-AF65-F5344CB8AC3E}">
        <p14:creationId xmlns:p14="http://schemas.microsoft.com/office/powerpoint/2010/main" val="50246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Volcado de 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6" name="Imagen 5"/>
          <p:cNvPicPr>
            <a:picLocks noChangeAspect="1"/>
          </p:cNvPicPr>
          <p:nvPr/>
        </p:nvPicPr>
        <p:blipFill rotWithShape="1">
          <a:blip r:embed="rId3"/>
          <a:srcRect r="20320"/>
          <a:stretch/>
        </p:blipFill>
        <p:spPr>
          <a:xfrm>
            <a:off x="583105" y="1366233"/>
            <a:ext cx="3998101" cy="4400359"/>
          </a:xfrm>
          <a:prstGeom prst="rect">
            <a:avLst/>
          </a:prstGeom>
        </p:spPr>
      </p:pic>
      <p:pic>
        <p:nvPicPr>
          <p:cNvPr id="8" name="Imagen 7"/>
          <p:cNvPicPr>
            <a:picLocks noChangeAspect="1"/>
          </p:cNvPicPr>
          <p:nvPr/>
        </p:nvPicPr>
        <p:blipFill>
          <a:blip r:embed="rId4"/>
          <a:stretch>
            <a:fillRect/>
          </a:stretch>
        </p:blipFill>
        <p:spPr>
          <a:xfrm>
            <a:off x="5106654" y="1450491"/>
            <a:ext cx="6440152" cy="4316101"/>
          </a:xfrm>
          <a:prstGeom prst="rect">
            <a:avLst/>
          </a:prstGeom>
        </p:spPr>
      </p:pic>
      <p:sp>
        <p:nvSpPr>
          <p:cNvPr id="14" name="Flecha curvada hacia abajo 13"/>
          <p:cNvSpPr/>
          <p:nvPr/>
        </p:nvSpPr>
        <p:spPr>
          <a:xfrm>
            <a:off x="4328629" y="2143473"/>
            <a:ext cx="1767840" cy="792480"/>
          </a:xfrm>
          <a:prstGeom prst="curved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2197197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Volcado de 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2" name="Imagen 11"/>
          <p:cNvPicPr>
            <a:picLocks noChangeAspect="1"/>
          </p:cNvPicPr>
          <p:nvPr/>
        </p:nvPicPr>
        <p:blipFill>
          <a:blip r:embed="rId3"/>
          <a:stretch>
            <a:fillRect/>
          </a:stretch>
        </p:blipFill>
        <p:spPr>
          <a:xfrm>
            <a:off x="485383" y="1996994"/>
            <a:ext cx="4947800" cy="3315949"/>
          </a:xfrm>
          <a:prstGeom prst="rect">
            <a:avLst/>
          </a:prstGeom>
        </p:spPr>
      </p:pic>
      <p:pic>
        <p:nvPicPr>
          <p:cNvPr id="13" name="Imagen 12"/>
          <p:cNvPicPr>
            <a:picLocks noChangeAspect="1"/>
          </p:cNvPicPr>
          <p:nvPr/>
        </p:nvPicPr>
        <p:blipFill>
          <a:blip r:embed="rId4">
            <a:clrChange>
              <a:clrFrom>
                <a:srgbClr val="FFFFFF"/>
              </a:clrFrom>
              <a:clrTo>
                <a:srgbClr val="FFFFFF">
                  <a:alpha val="0"/>
                </a:srgbClr>
              </a:clrTo>
            </a:clrChange>
          </a:blip>
          <a:stretch>
            <a:fillRect/>
          </a:stretch>
        </p:blipFill>
        <p:spPr>
          <a:xfrm>
            <a:off x="6383053" y="1307658"/>
            <a:ext cx="5213969" cy="4805294"/>
          </a:xfrm>
          <a:prstGeom prst="rect">
            <a:avLst/>
          </a:prstGeom>
        </p:spPr>
      </p:pic>
      <p:sp>
        <p:nvSpPr>
          <p:cNvPr id="15" name="Flecha derecha 14"/>
          <p:cNvSpPr/>
          <p:nvPr/>
        </p:nvSpPr>
        <p:spPr>
          <a:xfrm>
            <a:off x="5379332" y="3535680"/>
            <a:ext cx="1003721" cy="467179"/>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310065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Volcado de </a:t>
            </a:r>
            <a:r>
              <a:rPr lang="es-ES" sz="1400" b="1" dirty="0">
                <a:solidFill>
                  <a:schemeClr val="bg1">
                    <a:lumMod val="50000"/>
                  </a:schemeClr>
                </a:solidFill>
                <a:latin typeface="AktivGrotesk-Regular" panose="020B0504020202020204" pitchFamily="34" charset="0"/>
              </a:rPr>
              <a:t>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4" name="Imagen 13"/>
          <p:cNvPicPr>
            <a:picLocks noChangeAspect="1"/>
          </p:cNvPicPr>
          <p:nvPr/>
        </p:nvPicPr>
        <p:blipFill>
          <a:blip r:embed="rId3"/>
          <a:stretch>
            <a:fillRect/>
          </a:stretch>
        </p:blipFill>
        <p:spPr>
          <a:xfrm>
            <a:off x="333285" y="4233815"/>
            <a:ext cx="4862830" cy="2159924"/>
          </a:xfrm>
          <a:prstGeom prst="rect">
            <a:avLst/>
          </a:prstGeom>
        </p:spPr>
      </p:pic>
      <p:pic>
        <p:nvPicPr>
          <p:cNvPr id="16" name="Imagen 15"/>
          <p:cNvPicPr>
            <a:picLocks noChangeAspect="1"/>
          </p:cNvPicPr>
          <p:nvPr/>
        </p:nvPicPr>
        <p:blipFill rotWithShape="1">
          <a:blip r:embed="rId4"/>
          <a:srcRect b="13582"/>
          <a:stretch/>
        </p:blipFill>
        <p:spPr>
          <a:xfrm>
            <a:off x="153342" y="1498739"/>
            <a:ext cx="5211138" cy="2043155"/>
          </a:xfrm>
          <a:prstGeom prst="rect">
            <a:avLst/>
          </a:prstGeom>
        </p:spPr>
      </p:pic>
      <p:pic>
        <p:nvPicPr>
          <p:cNvPr id="17" name="Imagen 16"/>
          <p:cNvPicPr>
            <a:picLocks noChangeAspect="1"/>
          </p:cNvPicPr>
          <p:nvPr/>
        </p:nvPicPr>
        <p:blipFill>
          <a:blip r:embed="rId5"/>
          <a:stretch>
            <a:fillRect/>
          </a:stretch>
        </p:blipFill>
        <p:spPr>
          <a:xfrm>
            <a:off x="6522216" y="2961320"/>
            <a:ext cx="4714614" cy="1947407"/>
          </a:xfrm>
          <a:prstGeom prst="rect">
            <a:avLst/>
          </a:prstGeom>
        </p:spPr>
      </p:pic>
      <p:sp>
        <p:nvSpPr>
          <p:cNvPr id="18" name="Marcador de contenido 2"/>
          <p:cNvSpPr txBox="1">
            <a:spLocks/>
          </p:cNvSpPr>
          <p:nvPr/>
        </p:nvSpPr>
        <p:spPr>
          <a:xfrm>
            <a:off x="7484618" y="2649331"/>
            <a:ext cx="2789810" cy="2906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a-ES" sz="1800" dirty="0" smtClean="0">
                <a:latin typeface="Century Gothic" panose="020B0502020202020204" pitchFamily="34" charset="0"/>
              </a:rPr>
              <a:t>RIESGO DE LIMPIEZA</a:t>
            </a:r>
          </a:p>
          <a:p>
            <a:endParaRPr lang="ca-ES" sz="1800" dirty="0">
              <a:latin typeface="Century Gothic" panose="020B0502020202020204" pitchFamily="34" charset="0"/>
            </a:endParaRPr>
          </a:p>
        </p:txBody>
      </p:sp>
      <p:sp>
        <p:nvSpPr>
          <p:cNvPr id="19" name="Marcador de contenido 2"/>
          <p:cNvSpPr txBox="1">
            <a:spLocks/>
          </p:cNvSpPr>
          <p:nvPr/>
        </p:nvSpPr>
        <p:spPr bwMode="auto">
          <a:xfrm>
            <a:off x="1074853" y="1359948"/>
            <a:ext cx="3368116" cy="3567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1800" kern="0" dirty="0" smtClean="0">
                <a:latin typeface="Century Gothic" panose="020B0502020202020204" pitchFamily="34" charset="0"/>
              </a:rPr>
              <a:t>SUPERFICIES</a:t>
            </a:r>
          </a:p>
          <a:p>
            <a:pPr algn="ctr"/>
            <a:endParaRPr lang="ca-ES" sz="1800" kern="0" dirty="0">
              <a:latin typeface="Century Gothic" panose="020B0502020202020204" pitchFamily="34" charset="0"/>
            </a:endParaRPr>
          </a:p>
        </p:txBody>
      </p:sp>
      <p:sp>
        <p:nvSpPr>
          <p:cNvPr id="20" name="Marcador de contenido 2"/>
          <p:cNvSpPr txBox="1">
            <a:spLocks/>
          </p:cNvSpPr>
          <p:nvPr/>
        </p:nvSpPr>
        <p:spPr bwMode="auto">
          <a:xfrm>
            <a:off x="1491021" y="4063498"/>
            <a:ext cx="2535780" cy="446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1800" kern="0" dirty="0" smtClean="0">
                <a:latin typeface="Century Gothic" panose="020B0502020202020204" pitchFamily="34" charset="0"/>
              </a:rPr>
              <a:t>CENTRO DE COSTE</a:t>
            </a:r>
          </a:p>
          <a:p>
            <a:endParaRPr lang="ca-ES" sz="1800" kern="0" dirty="0">
              <a:latin typeface="Century Gothic" panose="020B0502020202020204" pitchFamily="34" charset="0"/>
            </a:endParaRPr>
          </a:p>
        </p:txBody>
      </p:sp>
    </p:spTree>
    <p:extLst>
      <p:ext uri="{BB962C8B-B14F-4D97-AF65-F5344CB8AC3E}">
        <p14:creationId xmlns:p14="http://schemas.microsoft.com/office/powerpoint/2010/main" val="2499624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Modelado de Instalaciones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2" name="Imagen 11"/>
          <p:cNvPicPr>
            <a:picLocks noChangeAspect="1"/>
          </p:cNvPicPr>
          <p:nvPr/>
        </p:nvPicPr>
        <p:blipFill>
          <a:blip r:embed="rId3"/>
          <a:stretch>
            <a:fillRect/>
          </a:stretch>
        </p:blipFill>
        <p:spPr>
          <a:xfrm>
            <a:off x="643068" y="915353"/>
            <a:ext cx="7157585" cy="5001986"/>
          </a:xfrm>
          <a:prstGeom prst="rect">
            <a:avLst/>
          </a:prstGeom>
        </p:spPr>
      </p:pic>
      <p:sp>
        <p:nvSpPr>
          <p:cNvPr id="15" name="Rectángulo 14"/>
          <p:cNvSpPr/>
          <p:nvPr/>
        </p:nvSpPr>
        <p:spPr>
          <a:xfrm>
            <a:off x="8555165" y="2631516"/>
            <a:ext cx="2535876" cy="1569660"/>
          </a:xfrm>
          <a:prstGeom prst="rect">
            <a:avLst/>
          </a:prstGeom>
        </p:spPr>
        <p:txBody>
          <a:bodyPr wrap="square">
            <a:spAutoFit/>
          </a:bodyPr>
          <a:lstStyle/>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HVAC</a:t>
            </a:r>
          </a:p>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Fontanería</a:t>
            </a:r>
          </a:p>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Gases medicinales</a:t>
            </a:r>
          </a:p>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PCI</a:t>
            </a:r>
          </a:p>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Saneamiento</a:t>
            </a:r>
          </a:p>
          <a:p>
            <a:pPr marL="285750" indent="-285750">
              <a:buFont typeface="Wingdings" panose="05000000000000000000" pitchFamily="2" charset="2"/>
              <a:buChar char="§"/>
            </a:pPr>
            <a:r>
              <a:rPr lang="es-ES" sz="1600" dirty="0" smtClean="0">
                <a:solidFill>
                  <a:schemeClr val="bg1">
                    <a:lumMod val="50000"/>
                  </a:schemeClr>
                </a:solidFill>
                <a:latin typeface="AktivGrotesk-Medium" panose="020B0604020202020204" pitchFamily="34" charset="0"/>
                <a:cs typeface="Times New Roman" panose="02020603050405020304" pitchFamily="18" charset="0"/>
              </a:rPr>
              <a:t>Electricidad</a:t>
            </a:r>
          </a:p>
        </p:txBody>
      </p:sp>
    </p:spTree>
    <p:extLst>
      <p:ext uri="{BB962C8B-B14F-4D97-AF65-F5344CB8AC3E}">
        <p14:creationId xmlns:p14="http://schemas.microsoft.com/office/powerpoint/2010/main" val="3060863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Modelado de Instalaciones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8" name="Picture 8" descr="No hay texto alternativo para esta imag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733" y="1001052"/>
            <a:ext cx="9207472" cy="521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096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Modelado de Instalaciones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2" name="Picture 2" descr="No hay texto alternativo para esta imag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89" y="829847"/>
            <a:ext cx="8324601" cy="5247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 hay texto alternativo para esta image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90"/>
          <a:stretch/>
        </p:blipFill>
        <p:spPr bwMode="auto">
          <a:xfrm>
            <a:off x="6887372" y="2784830"/>
            <a:ext cx="4889305" cy="3472144"/>
          </a:xfrm>
          <a:prstGeom prst="rect">
            <a:avLst/>
          </a:prstGeom>
          <a:noFill/>
          <a:ln w="6350">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55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3863079" y="3105835"/>
            <a:ext cx="4465843" cy="646331"/>
          </a:xfrm>
          <a:prstGeom prst="rect">
            <a:avLst/>
          </a:prstGeom>
          <a:noFill/>
        </p:spPr>
        <p:txBody>
          <a:bodyPr wrap="square" rtlCol="0">
            <a:spAutoFit/>
          </a:bodyPr>
          <a:lstStyle/>
          <a:p>
            <a:pPr algn="ctr"/>
            <a:r>
              <a:rPr lang="es-ES" sz="3600" b="1" dirty="0" smtClean="0">
                <a:solidFill>
                  <a:schemeClr val="bg1"/>
                </a:solidFill>
                <a:latin typeface="Century Gothic"/>
              </a:rPr>
              <a:t>INTRODUCCIÓN</a:t>
            </a:r>
            <a:endParaRPr lang="fr-BE" sz="3600" dirty="0"/>
          </a:p>
        </p:txBody>
      </p:sp>
    </p:spTree>
    <p:extLst>
      <p:ext uri="{BB962C8B-B14F-4D97-AF65-F5344CB8AC3E}">
        <p14:creationId xmlns:p14="http://schemas.microsoft.com/office/powerpoint/2010/main" val="37045435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Modelado de Instalaciones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8" name="Picture 2" descr="Modelo VII Centena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622" y="832906"/>
            <a:ext cx="8477796" cy="4810098"/>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252751" y="5960253"/>
            <a:ext cx="8651967" cy="276999"/>
          </a:xfrm>
          <a:prstGeom prst="rect">
            <a:avLst/>
          </a:prstGeom>
        </p:spPr>
        <p:txBody>
          <a:bodyPr wrap="square">
            <a:spAutoFit/>
          </a:bodyPr>
          <a:lstStyle/>
          <a:p>
            <a:r>
              <a:rPr lang="es-ES" sz="1200" dirty="0">
                <a:latin typeface="Century Gothic" panose="020B0502020202020204" pitchFamily="34" charset="0"/>
              </a:rPr>
              <a:t>https://hospitecnia.com/tecnologia/bim/creacion-masiva-vistas-hibridas-cad-bim-instalaciones/</a:t>
            </a:r>
          </a:p>
        </p:txBody>
      </p:sp>
    </p:spTree>
    <p:extLst>
      <p:ext uri="{BB962C8B-B14F-4D97-AF65-F5344CB8AC3E}">
        <p14:creationId xmlns:p14="http://schemas.microsoft.com/office/powerpoint/2010/main" val="1633740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Recopilación de 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102" y="1490756"/>
            <a:ext cx="10696734" cy="4011275"/>
          </a:xfrm>
          <a:prstGeom prst="rect">
            <a:avLst/>
          </a:prstGeom>
        </p:spPr>
      </p:pic>
    </p:spTree>
    <p:extLst>
      <p:ext uri="{BB962C8B-B14F-4D97-AF65-F5344CB8AC3E}">
        <p14:creationId xmlns:p14="http://schemas.microsoft.com/office/powerpoint/2010/main" val="4066609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Volcado de </a:t>
            </a:r>
            <a:r>
              <a:rPr lang="es-ES" sz="1400" b="1" dirty="0">
                <a:solidFill>
                  <a:schemeClr val="bg1">
                    <a:lumMod val="50000"/>
                  </a:schemeClr>
                </a:solidFill>
                <a:latin typeface="AktivGrotesk-Regular" panose="020B0504020202020204" pitchFamily="34" charset="0"/>
              </a:rPr>
              <a:t>datos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8" name="Imagen 17"/>
          <p:cNvPicPr>
            <a:picLocks noChangeAspect="1"/>
          </p:cNvPicPr>
          <p:nvPr/>
        </p:nvPicPr>
        <p:blipFill>
          <a:blip r:embed="rId2"/>
          <a:stretch>
            <a:fillRect/>
          </a:stretch>
        </p:blipFill>
        <p:spPr>
          <a:xfrm>
            <a:off x="1879171" y="1158201"/>
            <a:ext cx="3373978" cy="4516289"/>
          </a:xfrm>
          <a:prstGeom prst="rect">
            <a:avLst/>
          </a:prstGeom>
        </p:spPr>
      </p:pic>
      <p:pic>
        <p:nvPicPr>
          <p:cNvPr id="19" name="Imagen 18"/>
          <p:cNvPicPr>
            <a:picLocks noChangeAspect="1"/>
          </p:cNvPicPr>
          <p:nvPr/>
        </p:nvPicPr>
        <p:blipFill>
          <a:blip r:embed="rId3"/>
          <a:stretch>
            <a:fillRect/>
          </a:stretch>
        </p:blipFill>
        <p:spPr>
          <a:xfrm>
            <a:off x="7514474" y="1158201"/>
            <a:ext cx="2786613" cy="4790753"/>
          </a:xfrm>
          <a:prstGeom prst="rect">
            <a:avLst/>
          </a:prstGeom>
        </p:spPr>
      </p:pic>
    </p:spTree>
    <p:extLst>
      <p:ext uri="{BB962C8B-B14F-4D97-AF65-F5344CB8AC3E}">
        <p14:creationId xmlns:p14="http://schemas.microsoft.com/office/powerpoint/2010/main" val="13832084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Creación de guías y </a:t>
            </a:r>
            <a:r>
              <a:rPr lang="es-ES" sz="1400" b="1" dirty="0" smtClean="0">
                <a:solidFill>
                  <a:schemeClr val="bg1">
                    <a:lumMod val="50000"/>
                  </a:schemeClr>
                </a:solidFill>
                <a:latin typeface="AktivGrotesk-Regular" panose="020B0504020202020204" pitchFamily="34" charset="0"/>
              </a:rPr>
              <a:t>estándares</a:t>
            </a:r>
            <a:endParaRPr lang="es-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4" name="Marcador de contenido 2"/>
          <p:cNvSpPr txBox="1">
            <a:spLocks/>
          </p:cNvSpPr>
          <p:nvPr/>
        </p:nvSpPr>
        <p:spPr>
          <a:xfrm>
            <a:off x="2511265" y="1618688"/>
            <a:ext cx="1575792" cy="5056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a-ES" sz="2400" dirty="0" smtClean="0">
                <a:latin typeface="Century Gothic" panose="020B0502020202020204" pitchFamily="34" charset="0"/>
              </a:rPr>
              <a:t>LIMPIEZA</a:t>
            </a:r>
          </a:p>
          <a:p>
            <a:pPr algn="ctr"/>
            <a:endParaRPr lang="ca-ES" sz="2400" dirty="0"/>
          </a:p>
        </p:txBody>
      </p:sp>
      <p:sp>
        <p:nvSpPr>
          <p:cNvPr id="15" name="Marcador de contenido 2"/>
          <p:cNvSpPr txBox="1">
            <a:spLocks/>
          </p:cNvSpPr>
          <p:nvPr/>
        </p:nvSpPr>
        <p:spPr bwMode="auto">
          <a:xfrm>
            <a:off x="7479817" y="2550715"/>
            <a:ext cx="2880320" cy="505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2400" kern="0" dirty="0" smtClean="0">
                <a:latin typeface="Century Gothic" panose="020B0502020202020204" pitchFamily="34" charset="0"/>
              </a:rPr>
              <a:t>MANTENIMENTO</a:t>
            </a:r>
          </a:p>
          <a:p>
            <a:pPr algn="ctr"/>
            <a:endParaRPr lang="ca-ES" sz="2400" kern="0" dirty="0"/>
          </a:p>
        </p:txBody>
      </p:sp>
      <p:sp>
        <p:nvSpPr>
          <p:cNvPr id="16" name="Marcador de contenido 2"/>
          <p:cNvSpPr txBox="1">
            <a:spLocks/>
          </p:cNvSpPr>
          <p:nvPr/>
        </p:nvSpPr>
        <p:spPr bwMode="auto">
          <a:xfrm>
            <a:off x="1627175" y="4141389"/>
            <a:ext cx="1584176" cy="505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2400" kern="0" dirty="0" smtClean="0">
                <a:latin typeface="Century Gothic" panose="020B0502020202020204" pitchFamily="34" charset="0"/>
              </a:rPr>
              <a:t>OBRAS</a:t>
            </a:r>
          </a:p>
          <a:p>
            <a:pPr algn="ctr"/>
            <a:endParaRPr lang="ca-ES" sz="2400" kern="0" dirty="0"/>
          </a:p>
        </p:txBody>
      </p:sp>
      <p:sp>
        <p:nvSpPr>
          <p:cNvPr id="17" name="Nube 16"/>
          <p:cNvSpPr/>
          <p:nvPr/>
        </p:nvSpPr>
        <p:spPr>
          <a:xfrm>
            <a:off x="3591385" y="2155836"/>
            <a:ext cx="3231976" cy="2018532"/>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ca-ES">
              <a:solidFill>
                <a:schemeClr val="bg1"/>
              </a:solidFill>
            </a:endParaRPr>
          </a:p>
        </p:txBody>
      </p:sp>
      <p:sp>
        <p:nvSpPr>
          <p:cNvPr id="18" name="Marcador de contenido 2"/>
          <p:cNvSpPr txBox="1">
            <a:spLocks/>
          </p:cNvSpPr>
          <p:nvPr/>
        </p:nvSpPr>
        <p:spPr bwMode="auto">
          <a:xfrm>
            <a:off x="3741087" y="2616619"/>
            <a:ext cx="2880320" cy="1005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2400" kern="0" dirty="0" smtClean="0">
                <a:latin typeface="Century Gothic" panose="020B0502020202020204" pitchFamily="34" charset="0"/>
              </a:rPr>
              <a:t>DATOS COMPARTIDOS</a:t>
            </a:r>
            <a:endParaRPr lang="ca-ES" sz="2400" kern="0" dirty="0">
              <a:latin typeface="Century Gothic" panose="020B0502020202020204" pitchFamily="34" charset="0"/>
            </a:endParaRPr>
          </a:p>
        </p:txBody>
      </p:sp>
      <p:cxnSp>
        <p:nvCxnSpPr>
          <p:cNvPr id="19" name="Conector recto de flecha 18"/>
          <p:cNvCxnSpPr/>
          <p:nvPr/>
        </p:nvCxnSpPr>
        <p:spPr>
          <a:xfrm>
            <a:off x="3653792" y="2102281"/>
            <a:ext cx="225625" cy="22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3035419" y="3809253"/>
            <a:ext cx="636104" cy="45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6823361" y="2820287"/>
            <a:ext cx="765076" cy="92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arcador de contenido 2"/>
          <p:cNvSpPr txBox="1">
            <a:spLocks/>
          </p:cNvSpPr>
          <p:nvPr/>
        </p:nvSpPr>
        <p:spPr bwMode="auto">
          <a:xfrm>
            <a:off x="6667133" y="4868468"/>
            <a:ext cx="2880320" cy="505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50000"/>
              </a:spcBef>
              <a:spcAft>
                <a:spcPct val="0"/>
              </a:spcAft>
              <a:buNone/>
              <a:defRPr sz="2800">
                <a:solidFill>
                  <a:schemeClr val="tx1"/>
                </a:solidFill>
                <a:latin typeface="+mn-lt"/>
                <a:ea typeface="+mn-ea"/>
                <a:cs typeface="+mn-cs"/>
              </a:defRPr>
            </a:lvl1pPr>
            <a:lvl2pPr marL="819150" indent="-285750" algn="l" rtl="0" eaLnBrk="0" fontAlgn="base" hangingPunct="0">
              <a:spcBef>
                <a:spcPct val="50000"/>
              </a:spcBef>
              <a:spcAft>
                <a:spcPct val="0"/>
              </a:spcAft>
              <a:buChar char="–"/>
              <a:defRPr sz="2600">
                <a:solidFill>
                  <a:schemeClr val="tx1"/>
                </a:solidFill>
                <a:latin typeface="+mn-lt"/>
              </a:defRPr>
            </a:lvl2pPr>
            <a:lvl3pPr marL="1227138" indent="-228600" algn="l" rtl="0" eaLnBrk="0" fontAlgn="base" hangingPunct="0">
              <a:spcBef>
                <a:spcPct val="50000"/>
              </a:spcBef>
              <a:spcAft>
                <a:spcPct val="0"/>
              </a:spcAft>
              <a:buChar char="•"/>
              <a:defRPr sz="2400">
                <a:solidFill>
                  <a:schemeClr val="tx1"/>
                </a:solidFill>
                <a:latin typeface="+mn-lt"/>
              </a:defRPr>
            </a:lvl3pPr>
            <a:lvl4pPr marL="1635125" indent="-228600" algn="l" rtl="0" eaLnBrk="0" fontAlgn="base" hangingPunct="0">
              <a:spcBef>
                <a:spcPct val="50000"/>
              </a:spcBef>
              <a:spcAft>
                <a:spcPct val="0"/>
              </a:spcAft>
              <a:buChar char="–"/>
              <a:defRPr sz="2000">
                <a:solidFill>
                  <a:schemeClr val="tx1"/>
                </a:solidFill>
                <a:latin typeface="+mn-lt"/>
              </a:defRPr>
            </a:lvl4pPr>
            <a:lvl5pPr marL="2057400" indent="-228600" algn="l" rtl="0" eaLnBrk="0" fontAlgn="base" hangingPunct="0">
              <a:spcBef>
                <a:spcPct val="50000"/>
              </a:spcBef>
              <a:spcAft>
                <a:spcPct val="0"/>
              </a:spcAft>
              <a:buChar char="»"/>
              <a:defRPr sz="2000">
                <a:solidFill>
                  <a:schemeClr val="tx1"/>
                </a:solidFill>
                <a:latin typeface="+mn-lt"/>
              </a:defRPr>
            </a:lvl5pPr>
            <a:lvl6pPr marL="2514600" indent="-228600" algn="l" rtl="0" fontAlgn="base">
              <a:spcBef>
                <a:spcPct val="50000"/>
              </a:spcBef>
              <a:spcAft>
                <a:spcPct val="0"/>
              </a:spcAft>
              <a:buChar char="»"/>
              <a:defRPr sz="2000">
                <a:solidFill>
                  <a:schemeClr val="tx1"/>
                </a:solidFill>
                <a:latin typeface="+mn-lt"/>
              </a:defRPr>
            </a:lvl6pPr>
            <a:lvl7pPr marL="2971800" indent="-228600" algn="l" rtl="0" fontAlgn="base">
              <a:spcBef>
                <a:spcPct val="50000"/>
              </a:spcBef>
              <a:spcAft>
                <a:spcPct val="0"/>
              </a:spcAft>
              <a:buChar char="»"/>
              <a:defRPr sz="2000">
                <a:solidFill>
                  <a:schemeClr val="tx1"/>
                </a:solidFill>
                <a:latin typeface="+mn-lt"/>
              </a:defRPr>
            </a:lvl7pPr>
            <a:lvl8pPr marL="3429000" indent="-228600" algn="l" rtl="0" fontAlgn="base">
              <a:spcBef>
                <a:spcPct val="50000"/>
              </a:spcBef>
              <a:spcAft>
                <a:spcPct val="0"/>
              </a:spcAft>
              <a:buChar char="»"/>
              <a:defRPr sz="2000">
                <a:solidFill>
                  <a:schemeClr val="tx1"/>
                </a:solidFill>
                <a:latin typeface="+mn-lt"/>
              </a:defRPr>
            </a:lvl8pPr>
            <a:lvl9pPr marL="3886200" indent="-228600" algn="l" rtl="0" fontAlgn="base">
              <a:spcBef>
                <a:spcPct val="50000"/>
              </a:spcBef>
              <a:spcAft>
                <a:spcPct val="0"/>
              </a:spcAft>
              <a:buChar char="»"/>
              <a:defRPr sz="2000">
                <a:solidFill>
                  <a:schemeClr val="tx1"/>
                </a:solidFill>
                <a:latin typeface="+mn-lt"/>
              </a:defRPr>
            </a:lvl9pPr>
          </a:lstStyle>
          <a:p>
            <a:pPr algn="ctr"/>
            <a:r>
              <a:rPr lang="ca-ES" sz="2400" kern="0" dirty="0" smtClean="0">
                <a:latin typeface="Century Gothic" panose="020B0502020202020204" pitchFamily="34" charset="0"/>
              </a:rPr>
              <a:t>ADMINISTRACIÓN</a:t>
            </a:r>
          </a:p>
          <a:p>
            <a:pPr algn="ctr"/>
            <a:endParaRPr lang="ca-ES" sz="2400" kern="0" dirty="0"/>
          </a:p>
        </p:txBody>
      </p:sp>
      <p:cxnSp>
        <p:nvCxnSpPr>
          <p:cNvPr id="23" name="Conector recto de flecha 22"/>
          <p:cNvCxnSpPr/>
          <p:nvPr/>
        </p:nvCxnSpPr>
        <p:spPr>
          <a:xfrm flipH="1" flipV="1">
            <a:off x="6099893" y="4002445"/>
            <a:ext cx="669158" cy="926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7480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3863079" y="2828836"/>
            <a:ext cx="4465843" cy="1200329"/>
          </a:xfrm>
          <a:prstGeom prst="rect">
            <a:avLst/>
          </a:prstGeom>
          <a:noFill/>
        </p:spPr>
        <p:txBody>
          <a:bodyPr wrap="square" rtlCol="0">
            <a:spAutoFit/>
          </a:bodyPr>
          <a:lstStyle/>
          <a:p>
            <a:pPr algn="ctr"/>
            <a:r>
              <a:rPr lang="es-ES" sz="3600" b="1" dirty="0" smtClean="0">
                <a:solidFill>
                  <a:schemeClr val="bg1"/>
                </a:solidFill>
                <a:latin typeface="Century Gothic"/>
              </a:rPr>
              <a:t>VISUALIZACIÓN DE LA INFORMACIÓN</a:t>
            </a:r>
            <a:endParaRPr lang="fr-BE" sz="3600" dirty="0"/>
          </a:p>
        </p:txBody>
      </p:sp>
    </p:spTree>
    <p:extLst>
      <p:ext uri="{BB962C8B-B14F-4D97-AF65-F5344CB8AC3E}">
        <p14:creationId xmlns:p14="http://schemas.microsoft.com/office/powerpoint/2010/main" val="16771950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5906735" y="1462182"/>
            <a:ext cx="5534115" cy="370663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Visualización de los modelos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graphicFrame>
        <p:nvGraphicFramePr>
          <p:cNvPr id="6" name="Objeto 5"/>
          <p:cNvGraphicFramePr>
            <a:graphicFrameLocks noChangeAspect="1"/>
          </p:cNvGraphicFramePr>
          <p:nvPr>
            <p:extLst>
              <p:ext uri="{D42A27DB-BD31-4B8C-83A1-F6EECF244321}">
                <p14:modId xmlns:p14="http://schemas.microsoft.com/office/powerpoint/2010/main" val="4288328267"/>
              </p:ext>
            </p:extLst>
          </p:nvPr>
        </p:nvGraphicFramePr>
        <p:xfrm>
          <a:off x="450888" y="1462182"/>
          <a:ext cx="4673100" cy="3107150"/>
        </p:xfrm>
        <a:graphic>
          <a:graphicData uri="http://schemas.openxmlformats.org/presentationml/2006/ole">
            <mc:AlternateContent xmlns:mc="http://schemas.openxmlformats.org/markup-compatibility/2006">
              <mc:Choice xmlns:v="urn:schemas-microsoft-com:vml" Requires="v">
                <p:oleObj spid="_x0000_s2074" r:id="rId3" imgW="9891720" imgH="6577560" progId="">
                  <p:embed/>
                </p:oleObj>
              </mc:Choice>
              <mc:Fallback>
                <p:oleObj r:id="rId3" imgW="9891720" imgH="6577560" progId="">
                  <p:embed/>
                  <p:pic>
                    <p:nvPicPr>
                      <p:cNvPr id="0" name=""/>
                      <p:cNvPicPr/>
                      <p:nvPr/>
                    </p:nvPicPr>
                    <p:blipFill>
                      <a:blip r:embed="rId4"/>
                      <a:stretch>
                        <a:fillRect/>
                      </a:stretch>
                    </p:blipFill>
                    <p:spPr>
                      <a:xfrm>
                        <a:off x="450888" y="1462182"/>
                        <a:ext cx="4673100" cy="3107150"/>
                      </a:xfrm>
                      <a:prstGeom prst="rect">
                        <a:avLst/>
                      </a:prstGeom>
                    </p:spPr>
                  </p:pic>
                </p:oleObj>
              </mc:Fallback>
            </mc:AlternateContent>
          </a:graphicData>
        </a:graphic>
      </p:graphicFrame>
      <p:pic>
        <p:nvPicPr>
          <p:cNvPr id="7" name="Imagen 6"/>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p:blipFill>
        <p:spPr>
          <a:xfrm>
            <a:off x="2682394" y="3977883"/>
            <a:ext cx="3007360" cy="2136086"/>
          </a:xfrm>
          <a:prstGeom prst="rect">
            <a:avLst/>
          </a:prstGeom>
        </p:spPr>
      </p:pic>
      <p:sp>
        <p:nvSpPr>
          <p:cNvPr id="8" name="CuadroTexto 7"/>
          <p:cNvSpPr txBox="1"/>
          <p:nvPr/>
        </p:nvSpPr>
        <p:spPr>
          <a:xfrm>
            <a:off x="6514685" y="2353133"/>
            <a:ext cx="3847528" cy="584775"/>
          </a:xfrm>
          <a:prstGeom prst="rect">
            <a:avLst/>
          </a:prstGeom>
          <a:noFill/>
        </p:spPr>
        <p:txBody>
          <a:bodyPr wrap="none" rtlCol="0">
            <a:spAutoFit/>
          </a:bodyPr>
          <a:lstStyle/>
          <a:p>
            <a:pPr marL="285750" indent="-285750">
              <a:buFontTx/>
              <a:buChar char="-"/>
            </a:pPr>
            <a:r>
              <a:rPr lang="ca-ES" sz="1600" dirty="0" smtClean="0">
                <a:latin typeface="AktivGrotesk-Light" panose="020B0304020202020204" pitchFamily="34" charset="0"/>
              </a:rPr>
              <a:t>No </a:t>
            </a:r>
            <a:r>
              <a:rPr lang="ca-ES" sz="1600" dirty="0" err="1" smtClean="0">
                <a:latin typeface="AktivGrotesk-Light" panose="020B0304020202020204" pitchFamily="34" charset="0"/>
              </a:rPr>
              <a:t>requiere</a:t>
            </a:r>
            <a:r>
              <a:rPr lang="ca-ES" sz="1600" dirty="0" smtClean="0">
                <a:latin typeface="AktivGrotesk-Light" panose="020B0304020202020204" pitchFamily="34" charset="0"/>
              </a:rPr>
              <a:t> tecnologia para </a:t>
            </a:r>
            <a:r>
              <a:rPr lang="ca-ES" sz="1600" dirty="0" err="1" smtClean="0">
                <a:latin typeface="AktivGrotesk-Light" panose="020B0304020202020204" pitchFamily="34" charset="0"/>
              </a:rPr>
              <a:t>su</a:t>
            </a:r>
            <a:r>
              <a:rPr lang="ca-ES" sz="1600" dirty="0" smtClean="0">
                <a:latin typeface="AktivGrotesk-Light" panose="020B0304020202020204" pitchFamily="34" charset="0"/>
              </a:rPr>
              <a:t> uso</a:t>
            </a:r>
          </a:p>
          <a:p>
            <a:pPr marL="285750" indent="-285750">
              <a:buFontTx/>
              <a:buChar char="-"/>
            </a:pPr>
            <a:r>
              <a:rPr lang="ca-ES" sz="1600" dirty="0" err="1" smtClean="0">
                <a:latin typeface="AktivGrotesk-Light" panose="020B0304020202020204" pitchFamily="34" charset="0"/>
              </a:rPr>
              <a:t>Posibilidad</a:t>
            </a:r>
            <a:r>
              <a:rPr lang="ca-ES" sz="1600" dirty="0" smtClean="0">
                <a:latin typeface="AktivGrotesk-Light" panose="020B0304020202020204" pitchFamily="34" charset="0"/>
              </a:rPr>
              <a:t> de anotar de forma </a:t>
            </a:r>
            <a:r>
              <a:rPr lang="ca-ES" sz="1600" dirty="0" err="1" smtClean="0">
                <a:latin typeface="AktivGrotesk-Light" panose="020B0304020202020204" pitchFamily="34" charset="0"/>
              </a:rPr>
              <a:t>rápida</a:t>
            </a:r>
            <a:endParaRPr lang="es-ES" sz="1600" dirty="0">
              <a:latin typeface="AktivGrotesk-Light" panose="020B0304020202020204" pitchFamily="34" charset="0"/>
            </a:endParaRPr>
          </a:p>
        </p:txBody>
      </p:sp>
      <p:sp>
        <p:nvSpPr>
          <p:cNvPr id="12" name="CuadroTexto 11"/>
          <p:cNvSpPr txBox="1"/>
          <p:nvPr/>
        </p:nvSpPr>
        <p:spPr>
          <a:xfrm>
            <a:off x="6515217" y="3784592"/>
            <a:ext cx="4637808" cy="584775"/>
          </a:xfrm>
          <a:prstGeom prst="rect">
            <a:avLst/>
          </a:prstGeom>
          <a:noFill/>
        </p:spPr>
        <p:txBody>
          <a:bodyPr wrap="none" rtlCol="0">
            <a:spAutoFit/>
          </a:bodyPr>
          <a:lstStyle/>
          <a:p>
            <a:pPr marL="285750" indent="-285750">
              <a:buFontTx/>
              <a:buChar char="-"/>
            </a:pPr>
            <a:r>
              <a:rPr lang="ca-ES" sz="1600" dirty="0" err="1" smtClean="0">
                <a:latin typeface="AktivGrotesk-Light" panose="020B0304020202020204" pitchFamily="34" charset="0"/>
              </a:rPr>
              <a:t>Problemas</a:t>
            </a:r>
            <a:r>
              <a:rPr lang="ca-ES" sz="1600" dirty="0" smtClean="0">
                <a:latin typeface="AktivGrotesk-Light" panose="020B0304020202020204" pitchFamily="34" charset="0"/>
              </a:rPr>
              <a:t> de </a:t>
            </a:r>
            <a:r>
              <a:rPr lang="ca-ES" sz="1600" dirty="0" err="1" smtClean="0">
                <a:latin typeface="AktivGrotesk-Light" panose="020B0304020202020204" pitchFamily="34" charset="0"/>
              </a:rPr>
              <a:t>actualización</a:t>
            </a:r>
            <a:endParaRPr lang="ca-ES" sz="1600" dirty="0" smtClean="0">
              <a:latin typeface="AktivGrotesk-Light" panose="020B0304020202020204" pitchFamily="34" charset="0"/>
            </a:endParaRPr>
          </a:p>
          <a:p>
            <a:pPr marL="285750" indent="-285750">
              <a:buFontTx/>
              <a:buChar char="-"/>
            </a:pPr>
            <a:r>
              <a:rPr lang="ca-ES" sz="1600" dirty="0" err="1" smtClean="0">
                <a:latin typeface="AktivGrotesk-Light" panose="020B0304020202020204" pitchFamily="34" charset="0"/>
              </a:rPr>
              <a:t>Limitaciones</a:t>
            </a:r>
            <a:r>
              <a:rPr lang="ca-ES" sz="1600" dirty="0" smtClean="0">
                <a:latin typeface="AktivGrotesk-Light" panose="020B0304020202020204" pitchFamily="34" charset="0"/>
              </a:rPr>
              <a:t> de </a:t>
            </a:r>
            <a:r>
              <a:rPr lang="ca-ES" sz="1600" dirty="0" err="1" smtClean="0">
                <a:latin typeface="AktivGrotesk-Light" panose="020B0304020202020204" pitchFamily="34" charset="0"/>
              </a:rPr>
              <a:t>comunicación</a:t>
            </a:r>
            <a:r>
              <a:rPr lang="ca-ES" sz="1600" dirty="0" smtClean="0">
                <a:latin typeface="AktivGrotesk-Light" panose="020B0304020202020204" pitchFamily="34" charset="0"/>
              </a:rPr>
              <a:t> y </a:t>
            </a:r>
            <a:r>
              <a:rPr lang="ca-ES" sz="1600" dirty="0" err="1" smtClean="0">
                <a:latin typeface="AktivGrotesk-Light" panose="020B0304020202020204" pitchFamily="34" charset="0"/>
              </a:rPr>
              <a:t>colaboración</a:t>
            </a:r>
            <a:endParaRPr lang="es-ES" sz="1600" dirty="0">
              <a:latin typeface="AktivGrotesk-Light" panose="020B0304020202020204" pitchFamily="34" charset="0"/>
            </a:endParaRPr>
          </a:p>
        </p:txBody>
      </p:sp>
      <p:sp>
        <p:nvSpPr>
          <p:cNvPr id="13" name="CuadroTexto 12"/>
          <p:cNvSpPr txBox="1"/>
          <p:nvPr/>
        </p:nvSpPr>
        <p:spPr>
          <a:xfrm>
            <a:off x="6800871" y="1972588"/>
            <a:ext cx="1258678" cy="338554"/>
          </a:xfrm>
          <a:prstGeom prst="rect">
            <a:avLst/>
          </a:prstGeom>
          <a:noFill/>
        </p:spPr>
        <p:txBody>
          <a:bodyPr wrap="none" rtlCol="0">
            <a:spAutoFit/>
          </a:bodyPr>
          <a:lstStyle/>
          <a:p>
            <a:r>
              <a:rPr lang="ca-ES" sz="1600" dirty="0" smtClean="0">
                <a:latin typeface="AktivGrotesk-Regular" panose="020B0504020202020204" pitchFamily="34" charset="0"/>
              </a:rPr>
              <a:t>VENTAJAS</a:t>
            </a:r>
            <a:endParaRPr lang="es-ES" sz="1600" dirty="0">
              <a:latin typeface="AktivGrotesk-Regular" panose="020B0504020202020204" pitchFamily="34" charset="0"/>
            </a:endParaRPr>
          </a:p>
        </p:txBody>
      </p:sp>
      <p:sp>
        <p:nvSpPr>
          <p:cNvPr id="14" name="CuadroTexto 13"/>
          <p:cNvSpPr txBox="1"/>
          <p:nvPr/>
        </p:nvSpPr>
        <p:spPr>
          <a:xfrm>
            <a:off x="6802811" y="3415303"/>
            <a:ext cx="1923925" cy="338554"/>
          </a:xfrm>
          <a:prstGeom prst="rect">
            <a:avLst/>
          </a:prstGeom>
          <a:noFill/>
        </p:spPr>
        <p:txBody>
          <a:bodyPr wrap="none" rtlCol="0">
            <a:spAutoFit/>
          </a:bodyPr>
          <a:lstStyle/>
          <a:p>
            <a:r>
              <a:rPr lang="ca-ES" sz="1600" dirty="0" smtClean="0">
                <a:latin typeface="AktivGrotesk-Regular" panose="020B0504020202020204" pitchFamily="34" charset="0"/>
              </a:rPr>
              <a:t>INCONVENIENTES</a:t>
            </a:r>
            <a:endParaRPr lang="es-ES" sz="1600" dirty="0">
              <a:latin typeface="AktivGrotesk-Regular" panose="020B0504020202020204" pitchFamily="34" charset="0"/>
            </a:endParaRPr>
          </a:p>
        </p:txBody>
      </p:sp>
      <p:pic>
        <p:nvPicPr>
          <p:cNvPr id="15" name="Imagen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6952" y="2045545"/>
            <a:ext cx="233919" cy="233919"/>
          </a:xfrm>
          <a:prstGeom prst="rect">
            <a:avLst/>
          </a:prstGeom>
        </p:spPr>
      </p:pic>
      <p:pic>
        <p:nvPicPr>
          <p:cNvPr id="16" name="Imagen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66952" y="3482969"/>
            <a:ext cx="234000" cy="234000"/>
          </a:xfrm>
          <a:prstGeom prst="rect">
            <a:avLst/>
          </a:prstGeom>
        </p:spPr>
      </p:pic>
      <p:sp>
        <p:nvSpPr>
          <p:cNvPr id="2" name="Rectángulo 1"/>
          <p:cNvSpPr/>
          <p:nvPr/>
        </p:nvSpPr>
        <p:spPr>
          <a:xfrm>
            <a:off x="333285" y="770350"/>
            <a:ext cx="2563522" cy="369332"/>
          </a:xfrm>
          <a:prstGeom prst="rect">
            <a:avLst/>
          </a:prstGeom>
        </p:spPr>
        <p:txBody>
          <a:bodyPr wrap="none">
            <a:spAutoFit/>
          </a:bodyPr>
          <a:lstStyle/>
          <a:p>
            <a:r>
              <a:rPr lang="es-ES" dirty="0">
                <a:solidFill>
                  <a:schemeClr val="tx1">
                    <a:lumMod val="65000"/>
                    <a:lumOff val="35000"/>
                  </a:schemeClr>
                </a:solidFill>
                <a:latin typeface="AktivGrotesk-Medium" panose="020B0604020202020204" pitchFamily="34" charset="0"/>
              </a:rPr>
              <a:t>Visualización en papel</a:t>
            </a:r>
          </a:p>
        </p:txBody>
      </p:sp>
    </p:spTree>
    <p:extLst>
      <p:ext uri="{BB962C8B-B14F-4D97-AF65-F5344CB8AC3E}">
        <p14:creationId xmlns:p14="http://schemas.microsoft.com/office/powerpoint/2010/main" val="1262869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5906735" y="1462182"/>
            <a:ext cx="5534115" cy="370663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Visualización de los modelos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rgbClr val="57A686"/>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8" name="CuadroTexto 7"/>
          <p:cNvSpPr txBox="1"/>
          <p:nvPr/>
        </p:nvSpPr>
        <p:spPr>
          <a:xfrm>
            <a:off x="6514685" y="2353133"/>
            <a:ext cx="3345788" cy="584775"/>
          </a:xfrm>
          <a:prstGeom prst="rect">
            <a:avLst/>
          </a:prstGeom>
          <a:noFill/>
        </p:spPr>
        <p:txBody>
          <a:bodyPr wrap="none" rtlCol="0">
            <a:spAutoFit/>
          </a:bodyPr>
          <a:lstStyle/>
          <a:p>
            <a:pPr marL="285750" indent="-285750">
              <a:buFontTx/>
              <a:buChar char="-"/>
            </a:pPr>
            <a:r>
              <a:rPr lang="ca-ES" sz="1600" dirty="0" err="1">
                <a:latin typeface="AktivGrotesk-Light" panose="020B0304020202020204" pitchFamily="34" charset="0"/>
              </a:rPr>
              <a:t>Experiencia</a:t>
            </a:r>
            <a:r>
              <a:rPr lang="ca-ES" sz="1600" dirty="0">
                <a:latin typeface="AktivGrotesk-Light" panose="020B0304020202020204" pitchFamily="34" charset="0"/>
              </a:rPr>
              <a:t> </a:t>
            </a:r>
            <a:r>
              <a:rPr lang="ca-ES" sz="1600" dirty="0" err="1">
                <a:latin typeface="AktivGrotesk-Light" panose="020B0304020202020204" pitchFamily="34" charset="0"/>
              </a:rPr>
              <a:t>inmersiva</a:t>
            </a:r>
            <a:endParaRPr lang="ca-ES" sz="1600" dirty="0">
              <a:latin typeface="AktivGrotesk-Light" panose="020B0304020202020204" pitchFamily="34" charset="0"/>
            </a:endParaRPr>
          </a:p>
          <a:p>
            <a:pPr marL="285750" indent="-285750">
              <a:buFontTx/>
              <a:buChar char="-"/>
            </a:pPr>
            <a:r>
              <a:rPr lang="ca-ES" sz="1600" dirty="0" err="1">
                <a:latin typeface="AktivGrotesk-Light" panose="020B0304020202020204" pitchFamily="34" charset="0"/>
              </a:rPr>
              <a:t>Mejor</a:t>
            </a:r>
            <a:r>
              <a:rPr lang="ca-ES" sz="1600" dirty="0">
                <a:latin typeface="AktivGrotesk-Light" panose="020B0304020202020204" pitchFamily="34" charset="0"/>
              </a:rPr>
              <a:t> </a:t>
            </a:r>
            <a:r>
              <a:rPr lang="ca-ES" sz="1600" dirty="0" err="1">
                <a:latin typeface="AktivGrotesk-Light" panose="020B0304020202020204" pitchFamily="34" charset="0"/>
              </a:rPr>
              <a:t>comprensión</a:t>
            </a:r>
            <a:r>
              <a:rPr lang="ca-ES" sz="1600" dirty="0">
                <a:latin typeface="AktivGrotesk-Light" panose="020B0304020202020204" pitchFamily="34" charset="0"/>
              </a:rPr>
              <a:t> del </a:t>
            </a:r>
            <a:r>
              <a:rPr lang="ca-ES" sz="1600" dirty="0" err="1">
                <a:latin typeface="AktivGrotesk-Light" panose="020B0304020202020204" pitchFamily="34" charset="0"/>
              </a:rPr>
              <a:t>espacio</a:t>
            </a:r>
            <a:endParaRPr lang="es-ES" sz="1600" dirty="0">
              <a:latin typeface="AktivGrotesk-Light" panose="020B0304020202020204" pitchFamily="34" charset="0"/>
            </a:endParaRPr>
          </a:p>
        </p:txBody>
      </p:sp>
      <p:sp>
        <p:nvSpPr>
          <p:cNvPr id="12" name="CuadroTexto 11"/>
          <p:cNvSpPr txBox="1"/>
          <p:nvPr/>
        </p:nvSpPr>
        <p:spPr>
          <a:xfrm>
            <a:off x="6515217" y="3784592"/>
            <a:ext cx="2771913" cy="584775"/>
          </a:xfrm>
          <a:prstGeom prst="rect">
            <a:avLst/>
          </a:prstGeom>
          <a:noFill/>
        </p:spPr>
        <p:txBody>
          <a:bodyPr wrap="none" rtlCol="0">
            <a:spAutoFit/>
          </a:bodyPr>
          <a:lstStyle/>
          <a:p>
            <a:pPr marL="285750" indent="-285750">
              <a:buFontTx/>
              <a:buChar char="-"/>
            </a:pPr>
            <a:r>
              <a:rPr lang="ca-ES" sz="1600" dirty="0">
                <a:latin typeface="AktivGrotesk-Light" panose="020B0304020202020204" pitchFamily="34" charset="0"/>
              </a:rPr>
              <a:t>Costo de los </a:t>
            </a:r>
            <a:r>
              <a:rPr lang="ca-ES" sz="1600" dirty="0" err="1">
                <a:latin typeface="AktivGrotesk-Light" panose="020B0304020202020204" pitchFamily="34" charset="0"/>
              </a:rPr>
              <a:t>dispositivos</a:t>
            </a:r>
            <a:endParaRPr lang="ca-ES" sz="1600" dirty="0">
              <a:latin typeface="AktivGrotesk-Light" panose="020B0304020202020204" pitchFamily="34" charset="0"/>
            </a:endParaRPr>
          </a:p>
          <a:p>
            <a:pPr marL="285750" indent="-285750">
              <a:buFontTx/>
              <a:buChar char="-"/>
            </a:pPr>
            <a:r>
              <a:rPr lang="ca-ES" sz="1600" dirty="0">
                <a:latin typeface="AktivGrotesk-Light" panose="020B0304020202020204" pitchFamily="34" charset="0"/>
              </a:rPr>
              <a:t>Fatiga visual</a:t>
            </a:r>
            <a:endParaRPr lang="es-ES" sz="1600" dirty="0">
              <a:latin typeface="AktivGrotesk-Light" panose="020B0304020202020204" pitchFamily="34" charset="0"/>
            </a:endParaRPr>
          </a:p>
        </p:txBody>
      </p:sp>
      <p:sp>
        <p:nvSpPr>
          <p:cNvPr id="13" name="CuadroTexto 12"/>
          <p:cNvSpPr txBox="1"/>
          <p:nvPr/>
        </p:nvSpPr>
        <p:spPr>
          <a:xfrm>
            <a:off x="6800871" y="1972588"/>
            <a:ext cx="1258678" cy="338554"/>
          </a:xfrm>
          <a:prstGeom prst="rect">
            <a:avLst/>
          </a:prstGeom>
          <a:noFill/>
        </p:spPr>
        <p:txBody>
          <a:bodyPr wrap="none" rtlCol="0">
            <a:spAutoFit/>
          </a:bodyPr>
          <a:lstStyle/>
          <a:p>
            <a:r>
              <a:rPr lang="ca-ES" sz="1600" dirty="0" smtClean="0">
                <a:latin typeface="AktivGrotesk-Regular" panose="020B0504020202020204" pitchFamily="34" charset="0"/>
              </a:rPr>
              <a:t>VENTAJAS</a:t>
            </a:r>
            <a:endParaRPr lang="es-ES" sz="1600" dirty="0">
              <a:latin typeface="AktivGrotesk-Regular" panose="020B0504020202020204" pitchFamily="34" charset="0"/>
            </a:endParaRPr>
          </a:p>
        </p:txBody>
      </p:sp>
      <p:sp>
        <p:nvSpPr>
          <p:cNvPr id="14" name="CuadroTexto 13"/>
          <p:cNvSpPr txBox="1"/>
          <p:nvPr/>
        </p:nvSpPr>
        <p:spPr>
          <a:xfrm>
            <a:off x="6802811" y="3415303"/>
            <a:ext cx="1923925" cy="338554"/>
          </a:xfrm>
          <a:prstGeom prst="rect">
            <a:avLst/>
          </a:prstGeom>
          <a:noFill/>
        </p:spPr>
        <p:txBody>
          <a:bodyPr wrap="none" rtlCol="0">
            <a:spAutoFit/>
          </a:bodyPr>
          <a:lstStyle/>
          <a:p>
            <a:r>
              <a:rPr lang="ca-ES" sz="1600" dirty="0" smtClean="0">
                <a:latin typeface="AktivGrotesk-Regular" panose="020B0504020202020204" pitchFamily="34" charset="0"/>
              </a:rPr>
              <a:t>INCONVENIENTES</a:t>
            </a:r>
            <a:endParaRPr lang="es-ES" sz="1600" dirty="0">
              <a:latin typeface="AktivGrotesk-Regular" panose="020B0504020202020204" pitchFamily="34" charset="0"/>
            </a:endParaRPr>
          </a:p>
        </p:txBody>
      </p:sp>
      <p:pic>
        <p:nvPicPr>
          <p:cNvPr id="15" name="Imagen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66952" y="2045545"/>
            <a:ext cx="233919" cy="233919"/>
          </a:xfrm>
          <a:prstGeom prst="rect">
            <a:avLst/>
          </a:prstGeom>
        </p:spPr>
      </p:pic>
      <p:pic>
        <p:nvPicPr>
          <p:cNvPr id="16" name="Imagen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6952" y="3482969"/>
            <a:ext cx="234000" cy="234000"/>
          </a:xfrm>
          <a:prstGeom prst="rect">
            <a:avLst/>
          </a:prstGeom>
        </p:spPr>
      </p:pic>
      <p:sp>
        <p:nvSpPr>
          <p:cNvPr id="2" name="Rectángulo 1"/>
          <p:cNvSpPr/>
          <p:nvPr/>
        </p:nvSpPr>
        <p:spPr>
          <a:xfrm>
            <a:off x="333285" y="770350"/>
            <a:ext cx="3113353" cy="369332"/>
          </a:xfrm>
          <a:prstGeom prst="rect">
            <a:avLst/>
          </a:prstGeom>
        </p:spPr>
        <p:txBody>
          <a:bodyPr wrap="none">
            <a:spAutoFit/>
          </a:bodyPr>
          <a:lstStyle/>
          <a:p>
            <a:r>
              <a:rPr lang="es-ES" dirty="0">
                <a:solidFill>
                  <a:schemeClr val="tx1">
                    <a:lumMod val="65000"/>
                    <a:lumOff val="35000"/>
                  </a:schemeClr>
                </a:solidFill>
                <a:latin typeface="AktivGrotesk-Medium" panose="020B0604020202020204" pitchFamily="34" charset="0"/>
              </a:rPr>
              <a:t>Visualización en </a:t>
            </a:r>
            <a:r>
              <a:rPr lang="es-ES" dirty="0" smtClean="0">
                <a:solidFill>
                  <a:schemeClr val="tx1">
                    <a:lumMod val="65000"/>
                    <a:lumOff val="35000"/>
                  </a:schemeClr>
                </a:solidFill>
                <a:latin typeface="AktivGrotesk-Medium" panose="020B0604020202020204" pitchFamily="34" charset="0"/>
              </a:rPr>
              <a:t>visores VR</a:t>
            </a:r>
            <a:endParaRPr lang="es-ES" dirty="0">
              <a:solidFill>
                <a:schemeClr val="tx1">
                  <a:lumMod val="65000"/>
                  <a:lumOff val="35000"/>
                </a:schemeClr>
              </a:solidFill>
              <a:latin typeface="AktivGrotesk-Medium" panose="020B0604020202020204" pitchFamily="34" charset="0"/>
            </a:endParaRPr>
          </a:p>
        </p:txBody>
      </p:sp>
      <p:pic>
        <p:nvPicPr>
          <p:cNvPr id="18" name="Imagen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136" y="1462182"/>
            <a:ext cx="4938487" cy="2649353"/>
          </a:xfrm>
          <a:prstGeom prst="rect">
            <a:avLst/>
          </a:prstGeom>
        </p:spPr>
      </p:pic>
      <p:pic>
        <p:nvPicPr>
          <p:cNvPr id="19" name="Imagen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55784" y="3716969"/>
            <a:ext cx="2738395" cy="2248521"/>
          </a:xfrm>
          <a:prstGeom prst="rect">
            <a:avLst/>
          </a:prstGeom>
        </p:spPr>
      </p:pic>
    </p:spTree>
    <p:extLst>
      <p:ext uri="{BB962C8B-B14F-4D97-AF65-F5344CB8AC3E}">
        <p14:creationId xmlns:p14="http://schemas.microsoft.com/office/powerpoint/2010/main" val="11180492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5906735" y="1462182"/>
            <a:ext cx="5534115" cy="370663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Visualización de los modelos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8" name="CuadroTexto 7"/>
          <p:cNvSpPr txBox="1"/>
          <p:nvPr/>
        </p:nvSpPr>
        <p:spPr>
          <a:xfrm>
            <a:off x="6514685" y="2353133"/>
            <a:ext cx="4534315" cy="830997"/>
          </a:xfrm>
          <a:prstGeom prst="rect">
            <a:avLst/>
          </a:prstGeom>
          <a:noFill/>
        </p:spPr>
        <p:txBody>
          <a:bodyPr wrap="square" rtlCol="0">
            <a:spAutoFit/>
          </a:bodyPr>
          <a:lstStyle/>
          <a:p>
            <a:pPr marL="285750" indent="-285750">
              <a:buFontTx/>
              <a:buChar char="-"/>
            </a:pPr>
            <a:r>
              <a:rPr lang="ca-ES" sz="1600" dirty="0" err="1">
                <a:latin typeface="AktivGrotesk-Light" panose="020B0304020202020204" pitchFamily="34" charset="0"/>
              </a:rPr>
              <a:t>Acceso</a:t>
            </a:r>
            <a:r>
              <a:rPr lang="ca-ES" sz="1600" dirty="0">
                <a:latin typeface="AktivGrotesk-Light" panose="020B0304020202020204" pitchFamily="34" charset="0"/>
              </a:rPr>
              <a:t> a </a:t>
            </a:r>
            <a:r>
              <a:rPr lang="ca-ES" sz="1600" dirty="0" err="1">
                <a:latin typeface="AktivGrotesk-Light" panose="020B0304020202020204" pitchFamily="34" charset="0"/>
              </a:rPr>
              <a:t>información</a:t>
            </a:r>
            <a:r>
              <a:rPr lang="ca-ES" sz="1600" dirty="0">
                <a:latin typeface="AktivGrotesk-Light" panose="020B0304020202020204" pitchFamily="34" charset="0"/>
              </a:rPr>
              <a:t> en </a:t>
            </a:r>
            <a:r>
              <a:rPr lang="ca-ES" sz="1600" dirty="0" err="1">
                <a:latin typeface="AktivGrotesk-Light" panose="020B0304020202020204" pitchFamily="34" charset="0"/>
              </a:rPr>
              <a:t>tiempo</a:t>
            </a:r>
            <a:r>
              <a:rPr lang="ca-ES" sz="1600" dirty="0">
                <a:latin typeface="AktivGrotesk-Light" panose="020B0304020202020204" pitchFamily="34" charset="0"/>
              </a:rPr>
              <a:t> real </a:t>
            </a:r>
            <a:r>
              <a:rPr lang="ca-ES" sz="1600" dirty="0" err="1">
                <a:latin typeface="AktivGrotesk-Light" panose="020B0304020202020204" pitchFamily="34" charset="0"/>
              </a:rPr>
              <a:t>desde</a:t>
            </a:r>
            <a:r>
              <a:rPr lang="ca-ES" sz="1600" dirty="0">
                <a:latin typeface="AktivGrotesk-Light" panose="020B0304020202020204" pitchFamily="34" charset="0"/>
              </a:rPr>
              <a:t> </a:t>
            </a:r>
            <a:r>
              <a:rPr lang="ca-ES" sz="1600" dirty="0" err="1">
                <a:latin typeface="AktivGrotesk-Light" panose="020B0304020202020204" pitchFamily="34" charset="0"/>
              </a:rPr>
              <a:t>cualquier</a:t>
            </a:r>
            <a:r>
              <a:rPr lang="ca-ES" sz="1600" dirty="0">
                <a:latin typeface="AktivGrotesk-Light" panose="020B0304020202020204" pitchFamily="34" charset="0"/>
              </a:rPr>
              <a:t> </a:t>
            </a:r>
            <a:r>
              <a:rPr lang="ca-ES" sz="1600" dirty="0" err="1">
                <a:latin typeface="AktivGrotesk-Light" panose="020B0304020202020204" pitchFamily="34" charset="0"/>
              </a:rPr>
              <a:t>lugar</a:t>
            </a:r>
            <a:endParaRPr lang="ca-ES" sz="1600" dirty="0">
              <a:latin typeface="AktivGrotesk-Light" panose="020B0304020202020204" pitchFamily="34" charset="0"/>
            </a:endParaRPr>
          </a:p>
          <a:p>
            <a:pPr marL="285750" indent="-285750">
              <a:buFontTx/>
              <a:buChar char="-"/>
            </a:pPr>
            <a:r>
              <a:rPr lang="ca-ES" sz="1600" dirty="0" err="1">
                <a:latin typeface="AktivGrotesk-Light" panose="020B0304020202020204" pitchFamily="34" charset="0"/>
              </a:rPr>
              <a:t>Comunicación</a:t>
            </a:r>
            <a:r>
              <a:rPr lang="ca-ES" sz="1600" dirty="0">
                <a:latin typeface="AktivGrotesk-Light" panose="020B0304020202020204" pitchFamily="34" charset="0"/>
              </a:rPr>
              <a:t> </a:t>
            </a:r>
            <a:r>
              <a:rPr lang="ca-ES" sz="1600" dirty="0" err="1">
                <a:latin typeface="AktivGrotesk-Light" panose="020B0304020202020204" pitchFamily="34" charset="0"/>
              </a:rPr>
              <a:t>instantánea</a:t>
            </a:r>
            <a:endParaRPr lang="es-ES" sz="1600" dirty="0">
              <a:latin typeface="AktivGrotesk-Light" panose="020B0304020202020204" pitchFamily="34" charset="0"/>
            </a:endParaRPr>
          </a:p>
        </p:txBody>
      </p:sp>
      <p:sp>
        <p:nvSpPr>
          <p:cNvPr id="12" name="CuadroTexto 11"/>
          <p:cNvSpPr txBox="1"/>
          <p:nvPr/>
        </p:nvSpPr>
        <p:spPr>
          <a:xfrm>
            <a:off x="6515217" y="3784592"/>
            <a:ext cx="3390672" cy="584775"/>
          </a:xfrm>
          <a:prstGeom prst="rect">
            <a:avLst/>
          </a:prstGeom>
          <a:noFill/>
        </p:spPr>
        <p:txBody>
          <a:bodyPr wrap="none" rtlCol="0">
            <a:spAutoFit/>
          </a:bodyPr>
          <a:lstStyle/>
          <a:p>
            <a:pPr marL="285750" indent="-285750">
              <a:buFontTx/>
              <a:buChar char="-"/>
            </a:pPr>
            <a:r>
              <a:rPr lang="ca-ES" sz="1600" dirty="0" err="1">
                <a:latin typeface="AktivGrotesk-Light" panose="020B0304020202020204" pitchFamily="34" charset="0"/>
              </a:rPr>
              <a:t>Interfaz</a:t>
            </a:r>
            <a:r>
              <a:rPr lang="ca-ES" sz="1600" dirty="0">
                <a:latin typeface="AktivGrotesk-Light" panose="020B0304020202020204" pitchFamily="34" charset="0"/>
              </a:rPr>
              <a:t> limitada</a:t>
            </a:r>
          </a:p>
          <a:p>
            <a:pPr marL="285750" indent="-285750">
              <a:buFontTx/>
              <a:buChar char="-"/>
            </a:pPr>
            <a:r>
              <a:rPr lang="ca-ES" sz="1600" dirty="0" err="1">
                <a:latin typeface="AktivGrotesk-Light" panose="020B0304020202020204" pitchFamily="34" charset="0"/>
              </a:rPr>
              <a:t>Dependencia</a:t>
            </a:r>
            <a:r>
              <a:rPr lang="ca-ES" sz="1600" dirty="0">
                <a:latin typeface="AktivGrotesk-Light" panose="020B0304020202020204" pitchFamily="34" charset="0"/>
              </a:rPr>
              <a:t> de la </a:t>
            </a:r>
            <a:r>
              <a:rPr lang="ca-ES" sz="1600" dirty="0" err="1">
                <a:latin typeface="AktivGrotesk-Light" panose="020B0304020202020204" pitchFamily="34" charset="0"/>
              </a:rPr>
              <a:t>conectividad</a:t>
            </a:r>
            <a:endParaRPr lang="es-ES" sz="1600" dirty="0">
              <a:latin typeface="AktivGrotesk-Light" panose="020B0304020202020204" pitchFamily="34" charset="0"/>
            </a:endParaRPr>
          </a:p>
        </p:txBody>
      </p:sp>
      <p:sp>
        <p:nvSpPr>
          <p:cNvPr id="13" name="CuadroTexto 12"/>
          <p:cNvSpPr txBox="1"/>
          <p:nvPr/>
        </p:nvSpPr>
        <p:spPr>
          <a:xfrm>
            <a:off x="6800871" y="1972588"/>
            <a:ext cx="1258678" cy="338554"/>
          </a:xfrm>
          <a:prstGeom prst="rect">
            <a:avLst/>
          </a:prstGeom>
          <a:noFill/>
        </p:spPr>
        <p:txBody>
          <a:bodyPr wrap="none" rtlCol="0">
            <a:spAutoFit/>
          </a:bodyPr>
          <a:lstStyle/>
          <a:p>
            <a:r>
              <a:rPr lang="ca-ES" sz="1600" dirty="0" smtClean="0">
                <a:latin typeface="AktivGrotesk-Regular" panose="020B0504020202020204" pitchFamily="34" charset="0"/>
              </a:rPr>
              <a:t>VENTAJAS</a:t>
            </a:r>
            <a:endParaRPr lang="es-ES" sz="1600" dirty="0">
              <a:latin typeface="AktivGrotesk-Regular" panose="020B0504020202020204" pitchFamily="34" charset="0"/>
            </a:endParaRPr>
          </a:p>
        </p:txBody>
      </p:sp>
      <p:sp>
        <p:nvSpPr>
          <p:cNvPr id="14" name="CuadroTexto 13"/>
          <p:cNvSpPr txBox="1"/>
          <p:nvPr/>
        </p:nvSpPr>
        <p:spPr>
          <a:xfrm>
            <a:off x="6802811" y="3415303"/>
            <a:ext cx="1923925" cy="338554"/>
          </a:xfrm>
          <a:prstGeom prst="rect">
            <a:avLst/>
          </a:prstGeom>
          <a:noFill/>
        </p:spPr>
        <p:txBody>
          <a:bodyPr wrap="none" rtlCol="0">
            <a:spAutoFit/>
          </a:bodyPr>
          <a:lstStyle/>
          <a:p>
            <a:r>
              <a:rPr lang="ca-ES" sz="1600" dirty="0" smtClean="0">
                <a:latin typeface="AktivGrotesk-Regular" panose="020B0504020202020204" pitchFamily="34" charset="0"/>
              </a:rPr>
              <a:t>INCONVENIENTES</a:t>
            </a:r>
            <a:endParaRPr lang="es-ES" sz="1600" dirty="0">
              <a:latin typeface="AktivGrotesk-Regular" panose="020B0504020202020204" pitchFamily="34" charset="0"/>
            </a:endParaRPr>
          </a:p>
        </p:txBody>
      </p:sp>
      <p:pic>
        <p:nvPicPr>
          <p:cNvPr id="15" name="Imagen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66952" y="2045545"/>
            <a:ext cx="233919" cy="233919"/>
          </a:xfrm>
          <a:prstGeom prst="rect">
            <a:avLst/>
          </a:prstGeom>
        </p:spPr>
      </p:pic>
      <p:pic>
        <p:nvPicPr>
          <p:cNvPr id="16" name="Imagen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6952" y="3482969"/>
            <a:ext cx="234000" cy="234000"/>
          </a:xfrm>
          <a:prstGeom prst="rect">
            <a:avLst/>
          </a:prstGeom>
        </p:spPr>
      </p:pic>
      <p:sp>
        <p:nvSpPr>
          <p:cNvPr id="2" name="Rectángulo 1"/>
          <p:cNvSpPr/>
          <p:nvPr/>
        </p:nvSpPr>
        <p:spPr>
          <a:xfrm>
            <a:off x="333285" y="770350"/>
            <a:ext cx="4360635" cy="369332"/>
          </a:xfrm>
          <a:prstGeom prst="rect">
            <a:avLst/>
          </a:prstGeom>
        </p:spPr>
        <p:txBody>
          <a:bodyPr wrap="square">
            <a:spAutoFit/>
          </a:bodyPr>
          <a:lstStyle/>
          <a:p>
            <a:r>
              <a:rPr lang="es-ES" dirty="0">
                <a:solidFill>
                  <a:schemeClr val="tx1">
                    <a:lumMod val="65000"/>
                    <a:lumOff val="35000"/>
                  </a:schemeClr>
                </a:solidFill>
                <a:latin typeface="AktivGrotesk-Medium" panose="020B0604020202020204" pitchFamily="34" charset="0"/>
              </a:rPr>
              <a:t>Visualización en </a:t>
            </a:r>
            <a:r>
              <a:rPr lang="es-ES" dirty="0" smtClean="0">
                <a:solidFill>
                  <a:schemeClr val="tx1">
                    <a:lumMod val="65000"/>
                    <a:lumOff val="35000"/>
                  </a:schemeClr>
                </a:solidFill>
                <a:latin typeface="AktivGrotesk-Medium" panose="020B0604020202020204" pitchFamily="34" charset="0"/>
              </a:rPr>
              <a:t>dispositivos móviles</a:t>
            </a:r>
            <a:endParaRPr lang="es-ES" dirty="0">
              <a:solidFill>
                <a:schemeClr val="tx1">
                  <a:lumMod val="65000"/>
                  <a:lumOff val="35000"/>
                </a:schemeClr>
              </a:solidFill>
              <a:latin typeface="AktivGrotesk-Medium" panose="020B0604020202020204" pitchFamily="34" charset="0"/>
            </a:endParaRPr>
          </a:p>
        </p:txBody>
      </p:sp>
      <p:pic>
        <p:nvPicPr>
          <p:cNvPr id="20" name="Picture 2" descr="Dalux BIM Viewer Anmelden | Dalux"/>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93859" y="1175288"/>
            <a:ext cx="5121003" cy="394116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15026" y="1782796"/>
            <a:ext cx="3682909" cy="2482078"/>
          </a:xfrm>
          <a:prstGeom prst="rect">
            <a:avLst/>
          </a:prstGeom>
        </p:spPr>
      </p:pic>
      <p:pic>
        <p:nvPicPr>
          <p:cNvPr id="22" name="Imagen 21"/>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2094" y="3079028"/>
            <a:ext cx="1433150" cy="2820983"/>
          </a:xfrm>
          <a:prstGeom prst="rect">
            <a:avLst/>
          </a:prstGeom>
        </p:spPr>
      </p:pic>
    </p:spTree>
    <p:extLst>
      <p:ext uri="{BB962C8B-B14F-4D97-AF65-F5344CB8AC3E}">
        <p14:creationId xmlns:p14="http://schemas.microsoft.com/office/powerpoint/2010/main" val="2315593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5181600" y="2149346"/>
            <a:ext cx="6320210" cy="3277459"/>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Visualización de los modelos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2" name="CuadroTexto 11"/>
          <p:cNvSpPr txBox="1"/>
          <p:nvPr/>
        </p:nvSpPr>
        <p:spPr>
          <a:xfrm>
            <a:off x="5506634" y="2840149"/>
            <a:ext cx="5670142" cy="1815882"/>
          </a:xfrm>
          <a:prstGeom prst="rect">
            <a:avLst/>
          </a:prstGeom>
          <a:noFill/>
        </p:spPr>
        <p:txBody>
          <a:bodyPr wrap="none" rtlCol="0">
            <a:spAutoFit/>
          </a:bodyPr>
          <a:lstStyle/>
          <a:p>
            <a:pPr marL="285750" indent="-285750">
              <a:buFont typeface="Arial" panose="020B0604020202020204" pitchFamily="34" charset="0"/>
              <a:buChar char="•"/>
            </a:pPr>
            <a:r>
              <a:rPr lang="ca-ES" sz="1600" dirty="0" err="1">
                <a:latin typeface="AktivGrotesk-Light" panose="020B0304020202020204" pitchFamily="34" charset="0"/>
              </a:rPr>
              <a:t>Móviles</a:t>
            </a:r>
            <a:r>
              <a:rPr lang="ca-ES" sz="1600" dirty="0">
                <a:latin typeface="AktivGrotesk-Light" panose="020B0304020202020204" pitchFamily="34" charset="0"/>
              </a:rPr>
              <a:t> </a:t>
            </a:r>
            <a:r>
              <a:rPr lang="ca-ES" sz="1600" dirty="0" err="1">
                <a:latin typeface="AktivGrotesk-Light" panose="020B0304020202020204" pitchFamily="34" charset="0"/>
              </a:rPr>
              <a:t>rugerizados</a:t>
            </a:r>
            <a:r>
              <a:rPr lang="ca-ES" sz="1600" dirty="0">
                <a:latin typeface="AktivGrotesk-Light" panose="020B0304020202020204" pitchFamily="34" charset="0"/>
              </a:rPr>
              <a:t> para los </a:t>
            </a:r>
            <a:r>
              <a:rPr lang="ca-ES" sz="1600" dirty="0" err="1">
                <a:latin typeface="AktivGrotesk-Light" panose="020B0304020202020204" pitchFamily="34" charset="0"/>
              </a:rPr>
              <a:t>operarios</a:t>
            </a:r>
            <a:r>
              <a:rPr lang="ca-ES" sz="1600" dirty="0">
                <a:latin typeface="AktivGrotesk-Light" panose="020B0304020202020204" pitchFamily="34" charset="0"/>
              </a:rPr>
              <a:t> de </a:t>
            </a:r>
            <a:r>
              <a:rPr lang="ca-ES" sz="1600" dirty="0" err="1">
                <a:latin typeface="AktivGrotesk-Light" panose="020B0304020202020204" pitchFamily="34" charset="0"/>
              </a:rPr>
              <a:t>mantenimiento</a:t>
            </a:r>
            <a:endParaRPr lang="ca-ES" sz="1600" dirty="0">
              <a:latin typeface="AktivGrotesk-Light" panose="020B0304020202020204" pitchFamily="34" charset="0"/>
            </a:endParaRPr>
          </a:p>
          <a:p>
            <a:pPr marL="285750" indent="-285750">
              <a:buFont typeface="Arial" panose="020B0604020202020204" pitchFamily="34" charset="0"/>
              <a:buChar char="•"/>
            </a:pPr>
            <a:endParaRPr lang="ca-ES" sz="1600" dirty="0">
              <a:latin typeface="AktivGrotesk-Light" panose="020B0304020202020204" pitchFamily="34" charset="0"/>
            </a:endParaRPr>
          </a:p>
          <a:p>
            <a:pPr marL="285750" indent="-285750">
              <a:buFont typeface="Arial" panose="020B0604020202020204" pitchFamily="34" charset="0"/>
              <a:buChar char="•"/>
            </a:pPr>
            <a:r>
              <a:rPr lang="ca-ES" sz="1600" dirty="0" err="1">
                <a:latin typeface="AktivGrotesk-Light" panose="020B0304020202020204" pitchFamily="34" charset="0"/>
              </a:rPr>
              <a:t>Mejora</a:t>
            </a:r>
            <a:r>
              <a:rPr lang="ca-ES" sz="1600" dirty="0">
                <a:latin typeface="AktivGrotesk-Light" panose="020B0304020202020204" pitchFamily="34" charset="0"/>
              </a:rPr>
              <a:t> de la </a:t>
            </a:r>
            <a:r>
              <a:rPr lang="ca-ES" sz="1600" dirty="0" err="1">
                <a:latin typeface="AktivGrotesk-Light" panose="020B0304020202020204" pitchFamily="34" charset="0"/>
              </a:rPr>
              <a:t>red</a:t>
            </a:r>
            <a:r>
              <a:rPr lang="ca-ES" sz="1600" dirty="0">
                <a:latin typeface="AktivGrotesk-Light" panose="020B0304020202020204" pitchFamily="34" charset="0"/>
              </a:rPr>
              <a:t> WIFI del hospital</a:t>
            </a:r>
          </a:p>
          <a:p>
            <a:pPr marL="285750" indent="-285750">
              <a:buFont typeface="Arial" panose="020B0604020202020204" pitchFamily="34" charset="0"/>
              <a:buChar char="•"/>
            </a:pPr>
            <a:endParaRPr lang="ca-ES" sz="1600" dirty="0">
              <a:latin typeface="AktivGrotesk-Light" panose="020B0304020202020204" pitchFamily="34" charset="0"/>
            </a:endParaRPr>
          </a:p>
          <a:p>
            <a:pPr marL="285750" indent="-285750">
              <a:buFont typeface="Arial" panose="020B0604020202020204" pitchFamily="34" charset="0"/>
              <a:buChar char="•"/>
            </a:pPr>
            <a:r>
              <a:rPr lang="ca-ES" sz="1600" dirty="0">
                <a:latin typeface="AktivGrotesk-Light" panose="020B0304020202020204" pitchFamily="34" charset="0"/>
              </a:rPr>
              <a:t>Plataforma de </a:t>
            </a:r>
            <a:r>
              <a:rPr lang="ca-ES" sz="1600" dirty="0" err="1">
                <a:latin typeface="AktivGrotesk-Light" panose="020B0304020202020204" pitchFamily="34" charset="0"/>
              </a:rPr>
              <a:t>visualización</a:t>
            </a:r>
            <a:r>
              <a:rPr lang="ca-ES" sz="1600" dirty="0">
                <a:latin typeface="AktivGrotesk-Light" panose="020B0304020202020204" pitchFamily="34" charset="0"/>
              </a:rPr>
              <a:t> de </a:t>
            </a:r>
            <a:r>
              <a:rPr lang="ca-ES" sz="1600" dirty="0" err="1">
                <a:latin typeface="AktivGrotesk-Light" panose="020B0304020202020204" pitchFamily="34" charset="0"/>
              </a:rPr>
              <a:t>modelos</a:t>
            </a:r>
            <a:r>
              <a:rPr lang="ca-ES" sz="1600" dirty="0">
                <a:latin typeface="AktivGrotesk-Light" panose="020B0304020202020204" pitchFamily="34" charset="0"/>
              </a:rPr>
              <a:t> BIM</a:t>
            </a:r>
          </a:p>
          <a:p>
            <a:pPr marL="285750" indent="-285750">
              <a:buFont typeface="Arial" panose="020B0604020202020204" pitchFamily="34" charset="0"/>
              <a:buChar char="•"/>
            </a:pPr>
            <a:endParaRPr lang="ca-ES" sz="1600" dirty="0">
              <a:latin typeface="AktivGrotesk-Light" panose="020B0304020202020204" pitchFamily="34" charset="0"/>
            </a:endParaRPr>
          </a:p>
          <a:p>
            <a:pPr marL="285750" indent="-285750">
              <a:buFont typeface="Arial" panose="020B0604020202020204" pitchFamily="34" charset="0"/>
              <a:buChar char="•"/>
            </a:pPr>
            <a:r>
              <a:rPr lang="ca-ES" sz="1600" dirty="0" err="1">
                <a:latin typeface="AktivGrotesk-Light" panose="020B0304020202020204" pitchFamily="34" charset="0"/>
              </a:rPr>
              <a:t>Formación</a:t>
            </a:r>
            <a:r>
              <a:rPr lang="ca-ES" sz="1600" dirty="0">
                <a:latin typeface="AktivGrotesk-Light" panose="020B0304020202020204" pitchFamily="34" charset="0"/>
              </a:rPr>
              <a:t> a los </a:t>
            </a:r>
            <a:r>
              <a:rPr lang="ca-ES" sz="1600" dirty="0" err="1">
                <a:latin typeface="AktivGrotesk-Light" panose="020B0304020202020204" pitchFamily="34" charset="0"/>
              </a:rPr>
              <a:t>operarios</a:t>
            </a:r>
            <a:r>
              <a:rPr lang="ca-ES" sz="1600" dirty="0">
                <a:latin typeface="AktivGrotesk-Light" panose="020B0304020202020204" pitchFamily="34" charset="0"/>
              </a:rPr>
              <a:t> para el uso de la plataforma </a:t>
            </a:r>
            <a:endParaRPr lang="es-ES" sz="1600" dirty="0">
              <a:latin typeface="AktivGrotesk-Light" panose="020B0304020202020204" pitchFamily="34" charset="0"/>
            </a:endParaRPr>
          </a:p>
        </p:txBody>
      </p:sp>
      <p:sp>
        <p:nvSpPr>
          <p:cNvPr id="2" name="Rectángulo 1"/>
          <p:cNvSpPr/>
          <p:nvPr/>
        </p:nvSpPr>
        <p:spPr>
          <a:xfrm>
            <a:off x="333285" y="770350"/>
            <a:ext cx="5473155" cy="369332"/>
          </a:xfrm>
          <a:prstGeom prst="rect">
            <a:avLst/>
          </a:prstGeom>
        </p:spPr>
        <p:txBody>
          <a:bodyPr wrap="square">
            <a:spAutoFit/>
          </a:bodyPr>
          <a:lstStyle/>
          <a:p>
            <a:r>
              <a:rPr lang="es-ES" dirty="0">
                <a:solidFill>
                  <a:schemeClr val="tx1">
                    <a:lumMod val="65000"/>
                    <a:lumOff val="35000"/>
                  </a:schemeClr>
                </a:solidFill>
                <a:latin typeface="AktivGrotesk-Medium" panose="020B0604020202020204" pitchFamily="34" charset="0"/>
              </a:rPr>
              <a:t>Visualización en dispositivos móviles</a:t>
            </a:r>
          </a:p>
        </p:txBody>
      </p:sp>
      <p:pic>
        <p:nvPicPr>
          <p:cNvPr id="18" name="Picture 2" descr="Blackview BV4900 Pro 4/64GB Verde Libr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6584" y="1870748"/>
            <a:ext cx="3834654" cy="3834654"/>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8598" y="2152984"/>
            <a:ext cx="1656079" cy="3290505"/>
          </a:xfrm>
          <a:prstGeom prst="rect">
            <a:avLst/>
          </a:prstGeom>
          <a:ln w="3175">
            <a:solidFill>
              <a:schemeClr val="tx1"/>
            </a:solidFill>
          </a:ln>
        </p:spPr>
      </p:pic>
    </p:spTree>
    <p:extLst>
      <p:ext uri="{BB962C8B-B14F-4D97-AF65-F5344CB8AC3E}">
        <p14:creationId xmlns:p14="http://schemas.microsoft.com/office/powerpoint/2010/main" val="2791907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Visualización de los modelos</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3" name="Imagen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529" y="1363757"/>
            <a:ext cx="2088232" cy="4359642"/>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0046" y="2588878"/>
            <a:ext cx="5103442" cy="3533667"/>
          </a:xfrm>
          <a:prstGeom prst="rect">
            <a:avLst/>
          </a:prstGeom>
        </p:spPr>
      </p:pic>
      <p:pic>
        <p:nvPicPr>
          <p:cNvPr id="14" name="Imagen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83463" y="1363757"/>
            <a:ext cx="5626203" cy="3895630"/>
          </a:xfrm>
          <a:prstGeom prst="rect">
            <a:avLst/>
          </a:prstGeom>
        </p:spPr>
      </p:pic>
    </p:spTree>
    <p:extLst>
      <p:ext uri="{BB962C8B-B14F-4D97-AF65-F5344CB8AC3E}">
        <p14:creationId xmlns:p14="http://schemas.microsoft.com/office/powerpoint/2010/main" val="3633179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2"/>
          <a:stretch>
            <a:fillRect/>
          </a:stretch>
        </p:blipFill>
        <p:spPr>
          <a:xfrm>
            <a:off x="1722040" y="1581499"/>
            <a:ext cx="7981645" cy="4473284"/>
          </a:xfrm>
          <a:prstGeom prst="rect">
            <a:avLst/>
          </a:prstGeom>
        </p:spPr>
      </p:pic>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Datos generales de la </a:t>
            </a:r>
            <a:r>
              <a:rPr lang="es-ES" sz="1400" b="1" dirty="0" err="1" smtClean="0">
                <a:solidFill>
                  <a:schemeClr val="bg1">
                    <a:lumMod val="50000"/>
                  </a:schemeClr>
                </a:solidFill>
                <a:latin typeface="AktivGrotesk-Regular" panose="020B0504020202020204" pitchFamily="34" charset="0"/>
              </a:rPr>
              <a:t>Corporació</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Rectángulo 11"/>
          <p:cNvSpPr/>
          <p:nvPr/>
        </p:nvSpPr>
        <p:spPr>
          <a:xfrm>
            <a:off x="333285" y="856523"/>
            <a:ext cx="10759156" cy="707886"/>
          </a:xfrm>
          <a:prstGeom prst="rect">
            <a:avLst/>
          </a:prstGeom>
        </p:spPr>
        <p:txBody>
          <a:bodyPr wrap="square">
            <a:spAutoFit/>
          </a:bodyPr>
          <a:lstStyle/>
          <a:p>
            <a:r>
              <a:rPr lang="es-ES" sz="2000" dirty="0">
                <a:solidFill>
                  <a:srgbClr val="7E7E7E"/>
                </a:solidFill>
                <a:latin typeface="AktivGrotesk-Light" panose="020B0304020202020204" pitchFamily="34" charset="0"/>
              </a:rPr>
              <a:t>El </a:t>
            </a:r>
            <a:r>
              <a:rPr lang="es-ES" sz="2000" b="1" dirty="0" err="1" smtClean="0">
                <a:solidFill>
                  <a:srgbClr val="7E7E7E"/>
                </a:solidFill>
                <a:latin typeface="AktivGrotesk-Regular" panose="020B0504020202020204" pitchFamily="34" charset="0"/>
              </a:rPr>
              <a:t>Parc</a:t>
            </a:r>
            <a:r>
              <a:rPr lang="es-ES" sz="2000" b="1" dirty="0" smtClean="0">
                <a:solidFill>
                  <a:srgbClr val="7E7E7E"/>
                </a:solidFill>
                <a:latin typeface="AktivGrotesk-Regular" panose="020B0504020202020204" pitchFamily="34" charset="0"/>
              </a:rPr>
              <a:t> </a:t>
            </a:r>
            <a:r>
              <a:rPr lang="es-ES" sz="2000" b="1" dirty="0" err="1" smtClean="0">
                <a:solidFill>
                  <a:srgbClr val="7E7E7E"/>
                </a:solidFill>
                <a:latin typeface="AktivGrotesk-Regular" panose="020B0504020202020204" pitchFamily="34" charset="0"/>
              </a:rPr>
              <a:t>Taulí</a:t>
            </a:r>
            <a:r>
              <a:rPr lang="es-ES" sz="2000" b="1" dirty="0" smtClean="0">
                <a:solidFill>
                  <a:srgbClr val="7E7E7E"/>
                </a:solidFill>
                <a:latin typeface="AktivGrotesk-Regular" panose="020B0504020202020204" pitchFamily="34" charset="0"/>
              </a:rPr>
              <a:t> de Sabadell </a:t>
            </a:r>
            <a:r>
              <a:rPr lang="es-ES" sz="2000" dirty="0" smtClean="0">
                <a:solidFill>
                  <a:srgbClr val="7E7E7E"/>
                </a:solidFill>
                <a:latin typeface="AktivGrotesk-Light" panose="020B0304020202020204" pitchFamily="34" charset="0"/>
              </a:rPr>
              <a:t>(</a:t>
            </a:r>
            <a:r>
              <a:rPr lang="es-ES" sz="2000" dirty="0">
                <a:solidFill>
                  <a:srgbClr val="7E7E7E"/>
                </a:solidFill>
                <a:latin typeface="AktivGrotesk-Light" panose="020B0304020202020204" pitchFamily="34" charset="0"/>
              </a:rPr>
              <a:t>Barcelona, España) es el </a:t>
            </a:r>
            <a:r>
              <a:rPr lang="es-ES" sz="2000" b="1" dirty="0" smtClean="0">
                <a:solidFill>
                  <a:srgbClr val="7E7E7E"/>
                </a:solidFill>
                <a:latin typeface="AktivGrotesk-Medium" panose="020B0604020202020204" pitchFamily="34" charset="0"/>
              </a:rPr>
              <a:t>centro </a:t>
            </a:r>
            <a:r>
              <a:rPr lang="es-ES" sz="2000" b="1" dirty="0">
                <a:solidFill>
                  <a:srgbClr val="7E7E7E"/>
                </a:solidFill>
                <a:latin typeface="AktivGrotesk-Medium" panose="020B0604020202020204" pitchFamily="34" charset="0"/>
              </a:rPr>
              <a:t>sanitario </a:t>
            </a:r>
            <a:r>
              <a:rPr lang="es-ES" sz="2000" b="1" dirty="0" smtClean="0">
                <a:solidFill>
                  <a:srgbClr val="7E7E7E"/>
                </a:solidFill>
                <a:latin typeface="AktivGrotesk-Medium" panose="020B0604020202020204" pitchFamily="34" charset="0"/>
              </a:rPr>
              <a:t>público </a:t>
            </a:r>
            <a:r>
              <a:rPr lang="es-ES" sz="2000" dirty="0" smtClean="0">
                <a:solidFill>
                  <a:srgbClr val="7E7E7E"/>
                </a:solidFill>
                <a:latin typeface="AktivGrotesk-Light" panose="020B0304020202020204" pitchFamily="34" charset="0"/>
              </a:rPr>
              <a:t>de </a:t>
            </a:r>
            <a:r>
              <a:rPr lang="es-ES" sz="2000" dirty="0">
                <a:solidFill>
                  <a:srgbClr val="7E7E7E"/>
                </a:solidFill>
                <a:latin typeface="AktivGrotesk-Light" panose="020B0304020202020204" pitchFamily="34" charset="0"/>
              </a:rPr>
              <a:t>referencia del </a:t>
            </a:r>
            <a:r>
              <a:rPr lang="es-ES" sz="2000" b="1" dirty="0" err="1" smtClean="0">
                <a:solidFill>
                  <a:srgbClr val="7E7E7E"/>
                </a:solidFill>
                <a:latin typeface="AktivGrotesk-Regular" panose="020B0504020202020204" pitchFamily="34" charset="0"/>
              </a:rPr>
              <a:t>Vallès</a:t>
            </a:r>
            <a:r>
              <a:rPr lang="es-ES" sz="2000" b="1" dirty="0" smtClean="0">
                <a:solidFill>
                  <a:srgbClr val="7E7E7E"/>
                </a:solidFill>
                <a:latin typeface="AktivGrotesk-Regular" panose="020B0504020202020204" pitchFamily="34" charset="0"/>
              </a:rPr>
              <a:t> Occidental </a:t>
            </a:r>
            <a:r>
              <a:rPr lang="es-ES" sz="2000" b="1" dirty="0">
                <a:solidFill>
                  <a:srgbClr val="7E7E7E"/>
                </a:solidFill>
                <a:latin typeface="AktivGrotesk-Regular" panose="020B0504020202020204" pitchFamily="34" charset="0"/>
              </a:rPr>
              <a:t>Este</a:t>
            </a:r>
            <a:r>
              <a:rPr lang="es-ES" sz="2000" dirty="0">
                <a:solidFill>
                  <a:srgbClr val="7E7E7E"/>
                </a:solidFill>
                <a:latin typeface="AktivGrotesk-Regular" panose="020B0504020202020204" pitchFamily="34" charset="0"/>
              </a:rPr>
              <a:t>.</a:t>
            </a:r>
            <a:endParaRPr lang="ca-ES" sz="2000" dirty="0">
              <a:latin typeface="AktivGrotesk-Regular" panose="020B0504020202020204" pitchFamily="34" charset="0"/>
            </a:endParaRPr>
          </a:p>
        </p:txBody>
      </p: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Tree>
    <p:extLst>
      <p:ext uri="{BB962C8B-B14F-4D97-AF65-F5344CB8AC3E}">
        <p14:creationId xmlns:p14="http://schemas.microsoft.com/office/powerpoint/2010/main" val="2356655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4068819" y="2828836"/>
            <a:ext cx="4275081" cy="1200329"/>
          </a:xfrm>
          <a:prstGeom prst="rect">
            <a:avLst/>
          </a:prstGeom>
          <a:noFill/>
        </p:spPr>
        <p:txBody>
          <a:bodyPr wrap="square" rtlCol="0" anchor="ctr">
            <a:spAutoFit/>
          </a:bodyPr>
          <a:lstStyle/>
          <a:p>
            <a:pPr algn="ctr"/>
            <a:r>
              <a:rPr lang="es-ES" sz="3600" b="1" dirty="0" smtClean="0">
                <a:solidFill>
                  <a:schemeClr val="bg1"/>
                </a:solidFill>
                <a:latin typeface="Century Gothic"/>
              </a:rPr>
              <a:t>HACIA EL</a:t>
            </a:r>
          </a:p>
          <a:p>
            <a:pPr algn="ctr"/>
            <a:r>
              <a:rPr lang="es-ES" sz="3600" b="1" dirty="0" smtClean="0">
                <a:solidFill>
                  <a:schemeClr val="bg1"/>
                </a:solidFill>
                <a:latin typeface="Century Gothic"/>
              </a:rPr>
              <a:t>GEMELO DIGITAL</a:t>
            </a:r>
            <a:endParaRPr lang="fr-BE" sz="3600" dirty="0"/>
          </a:p>
        </p:txBody>
      </p:sp>
    </p:spTree>
    <p:extLst>
      <p:ext uri="{BB962C8B-B14F-4D97-AF65-F5344CB8AC3E}">
        <p14:creationId xmlns:p14="http://schemas.microsoft.com/office/powerpoint/2010/main" val="2228370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Definición de Gemelo Digital</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32" name="Rectángulo 31"/>
          <p:cNvSpPr/>
          <p:nvPr/>
        </p:nvSpPr>
        <p:spPr>
          <a:xfrm>
            <a:off x="504734" y="1256573"/>
            <a:ext cx="11168526" cy="2115277"/>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3" name="Rectángulo 32"/>
          <p:cNvSpPr/>
          <p:nvPr/>
        </p:nvSpPr>
        <p:spPr>
          <a:xfrm>
            <a:off x="675651" y="1686505"/>
            <a:ext cx="10653730" cy="1323439"/>
          </a:xfrm>
          <a:prstGeom prst="rect">
            <a:avLst/>
          </a:prstGeom>
        </p:spPr>
        <p:txBody>
          <a:bodyPr wrap="square">
            <a:spAutoFit/>
          </a:bodyPr>
          <a:lstStyle/>
          <a:p>
            <a:pPr algn="just"/>
            <a:r>
              <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Un </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Gemelo Digital </a:t>
            </a:r>
            <a:r>
              <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es una representación virtual de entidades y procesos del mundo real, sincronizada a una frecuencia y precisión </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determinadas.</a:t>
            </a:r>
          </a:p>
          <a:p>
            <a:pPr algn="just"/>
            <a:endPar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endParaRPr>
          </a:p>
          <a:p>
            <a:pPr algn="r"/>
            <a:r>
              <a:rPr lang="es-ES" sz="2000" b="1"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Definición del Digital Twin </a:t>
            </a:r>
            <a:r>
              <a:rPr lang="es-ES" sz="2000" b="1" dirty="0" err="1"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Consortium</a:t>
            </a:r>
            <a:endParaRPr lang="es-ES" sz="2000" b="1" dirty="0">
              <a:solidFill>
                <a:schemeClr val="bg1">
                  <a:lumMod val="50000"/>
                </a:schemeClr>
              </a:solidFill>
              <a:latin typeface="AktivGrotesk-Light" panose="020B0304020202020204" pitchFamily="34" charset="0"/>
              <a:cs typeface="Times New Roman" panose="02020603050405020304" pitchFamily="18" charset="0"/>
            </a:endParaRPr>
          </a:p>
        </p:txBody>
      </p:sp>
      <p:sp>
        <p:nvSpPr>
          <p:cNvPr id="34" name="Rectángulo 33"/>
          <p:cNvSpPr/>
          <p:nvPr/>
        </p:nvSpPr>
        <p:spPr>
          <a:xfrm>
            <a:off x="504734" y="3801783"/>
            <a:ext cx="11168526" cy="177605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5" name="Rectángulo 34"/>
          <p:cNvSpPr/>
          <p:nvPr/>
        </p:nvSpPr>
        <p:spPr>
          <a:xfrm>
            <a:off x="675651" y="4231714"/>
            <a:ext cx="10653730" cy="1015663"/>
          </a:xfrm>
          <a:prstGeom prst="rect">
            <a:avLst/>
          </a:prstGeom>
        </p:spPr>
        <p:txBody>
          <a:bodyPr wrap="square">
            <a:spAutoFit/>
          </a:bodyPr>
          <a:lstStyle/>
          <a:p>
            <a:pPr algn="just"/>
            <a:r>
              <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No existe una única solución de </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Gemelo Digital </a:t>
            </a:r>
            <a:r>
              <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ni una definición estándar de sus niveles de madurez. Aun así, podemos establecer varias etapas para determinar en qué punto nos encontramos en la adopción del </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Gemelo Digital.</a:t>
            </a:r>
            <a:endPar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36311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Niveles de madurez del </a:t>
            </a:r>
            <a:r>
              <a:rPr lang="es-ES" sz="1400" b="1" dirty="0">
                <a:solidFill>
                  <a:schemeClr val="bg1">
                    <a:lumMod val="50000"/>
                  </a:schemeClr>
                </a:solidFill>
                <a:latin typeface="AktivGrotesk-Regular" panose="020B0504020202020204" pitchFamily="34" charset="0"/>
              </a:rPr>
              <a:t>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3" name="object 17"/>
          <p:cNvSpPr txBox="1"/>
          <p:nvPr/>
        </p:nvSpPr>
        <p:spPr>
          <a:xfrm>
            <a:off x="1520190" y="4008380"/>
            <a:ext cx="830580" cy="299720"/>
          </a:xfrm>
          <a:prstGeom prst="rect">
            <a:avLst/>
          </a:prstGeom>
        </p:spPr>
        <p:txBody>
          <a:bodyPr vert="horz" wrap="square" lIns="0" tIns="12700" rIns="0" bIns="0" rtlCol="0">
            <a:spAutoFit/>
          </a:bodyPr>
          <a:lstStyle/>
          <a:p>
            <a:pPr marL="12700" algn="ctr">
              <a:lnSpc>
                <a:spcPct val="100000"/>
              </a:lnSpc>
              <a:spcBef>
                <a:spcPts val="100"/>
              </a:spcBef>
            </a:pPr>
            <a:r>
              <a:rPr sz="1800" b="1" dirty="0" err="1" smtClean="0">
                <a:solidFill>
                  <a:srgbClr val="121212"/>
                </a:solidFill>
                <a:latin typeface="AktivGrotesk-Medium" panose="020B0604020202020204" pitchFamily="34" charset="0"/>
                <a:cs typeface="Arial"/>
              </a:rPr>
              <a:t>Nivel</a:t>
            </a:r>
            <a:r>
              <a:rPr lang="es-ES" sz="1800" b="1" dirty="0" smtClean="0">
                <a:solidFill>
                  <a:srgbClr val="121212"/>
                </a:solidFill>
                <a:latin typeface="AktivGrotesk-Medium" panose="020B0604020202020204" pitchFamily="34" charset="0"/>
                <a:cs typeface="Arial"/>
              </a:rPr>
              <a:t> 1</a:t>
            </a:r>
            <a:endParaRPr sz="1800" dirty="0">
              <a:latin typeface="AktivGrotesk-Medium" panose="020B0604020202020204" pitchFamily="34" charset="0"/>
              <a:cs typeface="Arial"/>
            </a:endParaRPr>
          </a:p>
        </p:txBody>
      </p:sp>
      <p:sp>
        <p:nvSpPr>
          <p:cNvPr id="15" name="object 19"/>
          <p:cNvSpPr txBox="1"/>
          <p:nvPr/>
        </p:nvSpPr>
        <p:spPr>
          <a:xfrm>
            <a:off x="9932670" y="1873188"/>
            <a:ext cx="830580" cy="299720"/>
          </a:xfrm>
          <a:prstGeom prst="rect">
            <a:avLst/>
          </a:prstGeom>
        </p:spPr>
        <p:txBody>
          <a:bodyPr vert="horz" wrap="square" lIns="0" tIns="12700" rIns="0" bIns="0" rtlCol="0">
            <a:spAutoFit/>
          </a:bodyPr>
          <a:lstStyle/>
          <a:p>
            <a:pPr marL="12700" algn="ctr">
              <a:lnSpc>
                <a:spcPct val="100000"/>
              </a:lnSpc>
              <a:spcBef>
                <a:spcPts val="100"/>
              </a:spcBef>
            </a:pPr>
            <a:r>
              <a:rPr sz="1800" b="1" dirty="0" err="1" smtClean="0">
                <a:solidFill>
                  <a:srgbClr val="121212"/>
                </a:solidFill>
                <a:latin typeface="Arial"/>
                <a:cs typeface="Arial"/>
              </a:rPr>
              <a:t>Nivel</a:t>
            </a:r>
            <a:r>
              <a:rPr sz="1800" b="1" spc="-30" dirty="0" smtClean="0">
                <a:solidFill>
                  <a:srgbClr val="121212"/>
                </a:solidFill>
                <a:latin typeface="Arial"/>
                <a:cs typeface="Arial"/>
              </a:rPr>
              <a:t> </a:t>
            </a:r>
            <a:r>
              <a:rPr sz="1800" b="1" dirty="0">
                <a:solidFill>
                  <a:srgbClr val="121212"/>
                </a:solidFill>
                <a:latin typeface="Arial"/>
                <a:cs typeface="Arial"/>
              </a:rPr>
              <a:t>5</a:t>
            </a:r>
            <a:endParaRPr sz="1800" dirty="0">
              <a:latin typeface="Arial"/>
              <a:cs typeface="Arial"/>
            </a:endParaRPr>
          </a:p>
        </p:txBody>
      </p:sp>
      <p:sp>
        <p:nvSpPr>
          <p:cNvPr id="3" name="Rectángulo 2"/>
          <p:cNvSpPr/>
          <p:nvPr/>
        </p:nvSpPr>
        <p:spPr>
          <a:xfrm>
            <a:off x="883920" y="4442460"/>
            <a:ext cx="2103120" cy="1080000"/>
          </a:xfrm>
          <a:prstGeom prst="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20" name="Rectángulo 19"/>
          <p:cNvSpPr/>
          <p:nvPr/>
        </p:nvSpPr>
        <p:spPr>
          <a:xfrm>
            <a:off x="2987040" y="3902460"/>
            <a:ext cx="2103120" cy="1620000"/>
          </a:xfrm>
          <a:prstGeom prst="rect">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21" name="Rectángulo 20"/>
          <p:cNvSpPr/>
          <p:nvPr/>
        </p:nvSpPr>
        <p:spPr>
          <a:xfrm>
            <a:off x="5090160" y="3362460"/>
            <a:ext cx="2103120" cy="2160000"/>
          </a:xfrm>
          <a:prstGeom prst="rect">
            <a:avLst/>
          </a:prstGeom>
          <a:solidFill>
            <a:schemeClr val="tx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22" name="Rectángulo 21"/>
          <p:cNvSpPr/>
          <p:nvPr/>
        </p:nvSpPr>
        <p:spPr>
          <a:xfrm>
            <a:off x="7193280" y="2822460"/>
            <a:ext cx="2103120" cy="2700000"/>
          </a:xfrm>
          <a:prstGeom prst="rect">
            <a:avLst/>
          </a:prstGeom>
          <a:solidFill>
            <a:schemeClr val="tx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23" name="Rectángulo 22"/>
          <p:cNvSpPr/>
          <p:nvPr/>
        </p:nvSpPr>
        <p:spPr>
          <a:xfrm>
            <a:off x="9296400" y="2282460"/>
            <a:ext cx="2103120" cy="3240000"/>
          </a:xfrm>
          <a:prstGeom prst="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24" name="object 17"/>
          <p:cNvSpPr txBox="1"/>
          <p:nvPr/>
        </p:nvSpPr>
        <p:spPr>
          <a:xfrm>
            <a:off x="3623310" y="3482600"/>
            <a:ext cx="830580" cy="299720"/>
          </a:xfrm>
          <a:prstGeom prst="rect">
            <a:avLst/>
          </a:prstGeom>
        </p:spPr>
        <p:txBody>
          <a:bodyPr vert="horz" wrap="square" lIns="0" tIns="12700" rIns="0" bIns="0" rtlCol="0">
            <a:spAutoFit/>
          </a:bodyPr>
          <a:lstStyle/>
          <a:p>
            <a:pPr marL="12700" algn="ctr">
              <a:lnSpc>
                <a:spcPct val="100000"/>
              </a:lnSpc>
              <a:spcBef>
                <a:spcPts val="100"/>
              </a:spcBef>
            </a:pPr>
            <a:r>
              <a:rPr sz="1800" b="1" dirty="0" err="1" smtClean="0">
                <a:solidFill>
                  <a:srgbClr val="121212"/>
                </a:solidFill>
                <a:latin typeface="AktivGrotesk-Medium" panose="020B0604020202020204" pitchFamily="34" charset="0"/>
                <a:cs typeface="Arial"/>
              </a:rPr>
              <a:t>Nivel</a:t>
            </a:r>
            <a:r>
              <a:rPr lang="es-ES" sz="1800" b="1" dirty="0" smtClean="0">
                <a:solidFill>
                  <a:srgbClr val="121212"/>
                </a:solidFill>
                <a:latin typeface="AktivGrotesk-Medium" panose="020B0604020202020204" pitchFamily="34" charset="0"/>
                <a:cs typeface="Arial"/>
              </a:rPr>
              <a:t> 2</a:t>
            </a:r>
            <a:endParaRPr sz="1800" dirty="0">
              <a:latin typeface="AktivGrotesk-Medium" panose="020B0604020202020204" pitchFamily="34" charset="0"/>
              <a:cs typeface="Arial"/>
            </a:endParaRPr>
          </a:p>
        </p:txBody>
      </p:sp>
      <p:sp>
        <p:nvSpPr>
          <p:cNvPr id="25" name="object 17"/>
          <p:cNvSpPr txBox="1"/>
          <p:nvPr/>
        </p:nvSpPr>
        <p:spPr>
          <a:xfrm>
            <a:off x="5726430" y="2942600"/>
            <a:ext cx="830580" cy="299720"/>
          </a:xfrm>
          <a:prstGeom prst="rect">
            <a:avLst/>
          </a:prstGeom>
        </p:spPr>
        <p:txBody>
          <a:bodyPr vert="horz" wrap="square" lIns="0" tIns="12700" rIns="0" bIns="0" rtlCol="0">
            <a:spAutoFit/>
          </a:bodyPr>
          <a:lstStyle/>
          <a:p>
            <a:pPr marL="12700" algn="ctr">
              <a:lnSpc>
                <a:spcPct val="100000"/>
              </a:lnSpc>
              <a:spcBef>
                <a:spcPts val="100"/>
              </a:spcBef>
            </a:pPr>
            <a:r>
              <a:rPr sz="1800" b="1" dirty="0" err="1" smtClean="0">
                <a:solidFill>
                  <a:srgbClr val="121212"/>
                </a:solidFill>
                <a:latin typeface="AktivGrotesk-Medium" panose="020B0604020202020204" pitchFamily="34" charset="0"/>
                <a:cs typeface="Arial"/>
              </a:rPr>
              <a:t>Nivel</a:t>
            </a:r>
            <a:r>
              <a:rPr lang="es-ES" sz="1800" b="1" dirty="0" smtClean="0">
                <a:solidFill>
                  <a:srgbClr val="121212"/>
                </a:solidFill>
                <a:latin typeface="AktivGrotesk-Medium" panose="020B0604020202020204" pitchFamily="34" charset="0"/>
                <a:cs typeface="Arial"/>
              </a:rPr>
              <a:t> 3</a:t>
            </a:r>
            <a:endParaRPr sz="1800" dirty="0">
              <a:latin typeface="AktivGrotesk-Medium" panose="020B0604020202020204" pitchFamily="34" charset="0"/>
              <a:cs typeface="Arial"/>
            </a:endParaRPr>
          </a:p>
        </p:txBody>
      </p:sp>
      <p:sp>
        <p:nvSpPr>
          <p:cNvPr id="26" name="object 19"/>
          <p:cNvSpPr txBox="1"/>
          <p:nvPr/>
        </p:nvSpPr>
        <p:spPr>
          <a:xfrm>
            <a:off x="7829550" y="2414858"/>
            <a:ext cx="830580" cy="299720"/>
          </a:xfrm>
          <a:prstGeom prst="rect">
            <a:avLst/>
          </a:prstGeom>
        </p:spPr>
        <p:txBody>
          <a:bodyPr vert="horz" wrap="square" lIns="0" tIns="12700" rIns="0" bIns="0" rtlCol="0">
            <a:spAutoFit/>
          </a:bodyPr>
          <a:lstStyle/>
          <a:p>
            <a:pPr marL="12700" algn="ctr">
              <a:lnSpc>
                <a:spcPct val="100000"/>
              </a:lnSpc>
              <a:spcBef>
                <a:spcPts val="100"/>
              </a:spcBef>
            </a:pPr>
            <a:r>
              <a:rPr sz="1800" b="1" dirty="0" err="1" smtClean="0">
                <a:solidFill>
                  <a:srgbClr val="121212"/>
                </a:solidFill>
                <a:latin typeface="Arial"/>
                <a:cs typeface="Arial"/>
              </a:rPr>
              <a:t>Nivel</a:t>
            </a:r>
            <a:r>
              <a:rPr sz="1800" b="1" spc="-30" dirty="0" smtClean="0">
                <a:solidFill>
                  <a:srgbClr val="121212"/>
                </a:solidFill>
                <a:latin typeface="Arial"/>
                <a:cs typeface="Arial"/>
              </a:rPr>
              <a:t> </a:t>
            </a:r>
            <a:r>
              <a:rPr lang="es-ES" sz="1800" b="1" dirty="0" smtClean="0">
                <a:solidFill>
                  <a:srgbClr val="121212"/>
                </a:solidFill>
                <a:latin typeface="Arial"/>
                <a:cs typeface="Arial"/>
              </a:rPr>
              <a:t>4</a:t>
            </a:r>
            <a:endParaRPr sz="1800" dirty="0">
              <a:latin typeface="Arial"/>
              <a:cs typeface="Arial"/>
            </a:endParaRPr>
          </a:p>
        </p:txBody>
      </p:sp>
      <p:sp>
        <p:nvSpPr>
          <p:cNvPr id="27" name="object 17"/>
          <p:cNvSpPr txBox="1"/>
          <p:nvPr/>
        </p:nvSpPr>
        <p:spPr>
          <a:xfrm>
            <a:off x="1061085" y="4837548"/>
            <a:ext cx="1748790" cy="289823"/>
          </a:xfrm>
          <a:prstGeom prst="rect">
            <a:avLst/>
          </a:prstGeom>
        </p:spPr>
        <p:txBody>
          <a:bodyPr vert="horz" wrap="square" lIns="0" tIns="12700" rIns="0" bIns="0" rtlCol="0">
            <a:spAutoFit/>
          </a:bodyPr>
          <a:lstStyle/>
          <a:p>
            <a:pPr marL="12700" algn="ctr">
              <a:lnSpc>
                <a:spcPct val="100000"/>
              </a:lnSpc>
              <a:spcBef>
                <a:spcPts val="100"/>
              </a:spcBef>
            </a:pPr>
            <a:r>
              <a:rPr lang="es-ES" sz="1800" b="1" dirty="0" smtClean="0">
                <a:solidFill>
                  <a:srgbClr val="121212"/>
                </a:solidFill>
                <a:latin typeface="AktivGrotesk-Regular" panose="020B0504020202020204" pitchFamily="34" charset="0"/>
                <a:cs typeface="Arial"/>
              </a:rPr>
              <a:t>Descriptivo</a:t>
            </a:r>
            <a:endParaRPr sz="1800" dirty="0">
              <a:latin typeface="AktivGrotesk-Regular" panose="020B0504020202020204" pitchFamily="34" charset="0"/>
              <a:cs typeface="Arial"/>
            </a:endParaRPr>
          </a:p>
        </p:txBody>
      </p:sp>
      <p:sp>
        <p:nvSpPr>
          <p:cNvPr id="28" name="object 17"/>
          <p:cNvSpPr txBox="1"/>
          <p:nvPr/>
        </p:nvSpPr>
        <p:spPr>
          <a:xfrm>
            <a:off x="3164205" y="4561944"/>
            <a:ext cx="1748790" cy="289823"/>
          </a:xfrm>
          <a:prstGeom prst="rect">
            <a:avLst/>
          </a:prstGeom>
        </p:spPr>
        <p:txBody>
          <a:bodyPr vert="horz" wrap="square" lIns="0" tIns="12700" rIns="0" bIns="0" rtlCol="0">
            <a:spAutoFit/>
          </a:bodyPr>
          <a:lstStyle/>
          <a:p>
            <a:pPr marL="12700" algn="ctr">
              <a:lnSpc>
                <a:spcPct val="100000"/>
              </a:lnSpc>
              <a:spcBef>
                <a:spcPts val="100"/>
              </a:spcBef>
            </a:pPr>
            <a:r>
              <a:rPr lang="es-ES" sz="1800" b="1" dirty="0" smtClean="0">
                <a:solidFill>
                  <a:srgbClr val="121212"/>
                </a:solidFill>
                <a:latin typeface="AktivGrotesk-Regular" panose="020B0504020202020204" pitchFamily="34" charset="0"/>
                <a:cs typeface="Arial"/>
              </a:rPr>
              <a:t>Informativo</a:t>
            </a:r>
            <a:endParaRPr sz="1800" dirty="0">
              <a:latin typeface="AktivGrotesk-Regular" panose="020B0504020202020204" pitchFamily="34" charset="0"/>
              <a:cs typeface="Arial"/>
            </a:endParaRPr>
          </a:p>
        </p:txBody>
      </p:sp>
      <p:sp>
        <p:nvSpPr>
          <p:cNvPr id="29" name="object 17"/>
          <p:cNvSpPr txBox="1"/>
          <p:nvPr/>
        </p:nvSpPr>
        <p:spPr>
          <a:xfrm>
            <a:off x="5267325" y="4282150"/>
            <a:ext cx="1748790" cy="289823"/>
          </a:xfrm>
          <a:prstGeom prst="rect">
            <a:avLst/>
          </a:prstGeom>
        </p:spPr>
        <p:txBody>
          <a:bodyPr vert="horz" wrap="square" lIns="0" tIns="12700" rIns="0" bIns="0" rtlCol="0">
            <a:spAutoFit/>
          </a:bodyPr>
          <a:lstStyle/>
          <a:p>
            <a:pPr marL="12700" algn="ctr">
              <a:lnSpc>
                <a:spcPct val="100000"/>
              </a:lnSpc>
              <a:spcBef>
                <a:spcPts val="100"/>
              </a:spcBef>
            </a:pPr>
            <a:r>
              <a:rPr lang="es-ES" sz="1800" b="1" dirty="0" smtClean="0">
                <a:solidFill>
                  <a:srgbClr val="121212"/>
                </a:solidFill>
                <a:latin typeface="AktivGrotesk-Regular" panose="020B0504020202020204" pitchFamily="34" charset="0"/>
                <a:cs typeface="Arial"/>
              </a:rPr>
              <a:t>Predictivo</a:t>
            </a:r>
            <a:endParaRPr sz="1800" dirty="0">
              <a:latin typeface="AktivGrotesk-Regular" panose="020B0504020202020204" pitchFamily="34" charset="0"/>
              <a:cs typeface="Arial"/>
            </a:endParaRPr>
          </a:p>
        </p:txBody>
      </p:sp>
      <p:sp>
        <p:nvSpPr>
          <p:cNvPr id="30" name="object 17"/>
          <p:cNvSpPr txBox="1"/>
          <p:nvPr/>
        </p:nvSpPr>
        <p:spPr>
          <a:xfrm>
            <a:off x="7370445" y="4013328"/>
            <a:ext cx="1748790" cy="289823"/>
          </a:xfrm>
          <a:prstGeom prst="rect">
            <a:avLst/>
          </a:prstGeom>
        </p:spPr>
        <p:txBody>
          <a:bodyPr vert="horz" wrap="square" lIns="0" tIns="12700" rIns="0" bIns="0" rtlCol="0">
            <a:spAutoFit/>
          </a:bodyPr>
          <a:lstStyle/>
          <a:p>
            <a:pPr marL="12700" algn="ctr">
              <a:lnSpc>
                <a:spcPct val="100000"/>
              </a:lnSpc>
              <a:spcBef>
                <a:spcPts val="100"/>
              </a:spcBef>
            </a:pPr>
            <a:r>
              <a:rPr lang="es-ES" sz="1800" b="1" dirty="0" smtClean="0">
                <a:solidFill>
                  <a:schemeClr val="bg1"/>
                </a:solidFill>
                <a:latin typeface="AktivGrotesk-Regular" panose="020B0504020202020204" pitchFamily="34" charset="0"/>
                <a:cs typeface="Arial"/>
              </a:rPr>
              <a:t>Prescriptivo</a:t>
            </a:r>
            <a:endParaRPr sz="1800" dirty="0">
              <a:solidFill>
                <a:schemeClr val="bg1"/>
              </a:solidFill>
              <a:latin typeface="AktivGrotesk-Regular" panose="020B0504020202020204" pitchFamily="34" charset="0"/>
              <a:cs typeface="Arial"/>
            </a:endParaRPr>
          </a:p>
        </p:txBody>
      </p:sp>
      <p:sp>
        <p:nvSpPr>
          <p:cNvPr id="31" name="object 17"/>
          <p:cNvSpPr txBox="1"/>
          <p:nvPr/>
        </p:nvSpPr>
        <p:spPr>
          <a:xfrm>
            <a:off x="9473565" y="3718557"/>
            <a:ext cx="1748790" cy="289823"/>
          </a:xfrm>
          <a:prstGeom prst="rect">
            <a:avLst/>
          </a:prstGeom>
        </p:spPr>
        <p:txBody>
          <a:bodyPr vert="horz" wrap="square" lIns="0" tIns="12700" rIns="0" bIns="0" rtlCol="0">
            <a:spAutoFit/>
          </a:bodyPr>
          <a:lstStyle/>
          <a:p>
            <a:pPr marL="12700" algn="ctr">
              <a:lnSpc>
                <a:spcPct val="100000"/>
              </a:lnSpc>
              <a:spcBef>
                <a:spcPts val="100"/>
              </a:spcBef>
            </a:pPr>
            <a:r>
              <a:rPr lang="es-ES" sz="1800" b="1" dirty="0" smtClean="0">
                <a:solidFill>
                  <a:schemeClr val="bg1"/>
                </a:solidFill>
                <a:latin typeface="AktivGrotesk-Regular" panose="020B0504020202020204" pitchFamily="34" charset="0"/>
                <a:cs typeface="Arial"/>
              </a:rPr>
              <a:t>Autónomo</a:t>
            </a:r>
            <a:endParaRPr sz="1800" dirty="0">
              <a:solidFill>
                <a:schemeClr val="bg1"/>
              </a:solidFill>
              <a:latin typeface="AktivGrotesk-Regular" panose="020B0504020202020204" pitchFamily="34" charset="0"/>
              <a:cs typeface="Arial"/>
            </a:endParaRPr>
          </a:p>
        </p:txBody>
      </p:sp>
    </p:spTree>
    <p:extLst>
      <p:ext uri="{BB962C8B-B14F-4D97-AF65-F5344CB8AC3E}">
        <p14:creationId xmlns:p14="http://schemas.microsoft.com/office/powerpoint/2010/main" val="323799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3" grpId="0" animBg="1"/>
      <p:bldP spid="20" grpId="0" animBg="1"/>
      <p:bldP spid="21" grpId="0" animBg="1"/>
      <p:bldP spid="22" grpId="0" animBg="1"/>
      <p:bldP spid="23" grpId="0" animBg="1"/>
      <p:bldP spid="24" grpId="0"/>
      <p:bldP spid="25"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609600" y="1448519"/>
            <a:ext cx="6320210" cy="4095749"/>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32" name="object 15"/>
          <p:cNvPicPr/>
          <p:nvPr/>
        </p:nvPicPr>
        <p:blipFill>
          <a:blip r:embed="rId2" cstate="print"/>
          <a:stretch>
            <a:fillRect/>
          </a:stretch>
        </p:blipFill>
        <p:spPr>
          <a:xfrm>
            <a:off x="7319703" y="1448519"/>
            <a:ext cx="4095749" cy="4095749"/>
          </a:xfrm>
          <a:prstGeom prst="rect">
            <a:avLst/>
          </a:prstGeom>
        </p:spPr>
      </p:pic>
      <p:sp>
        <p:nvSpPr>
          <p:cNvPr id="33" name="object 14"/>
          <p:cNvSpPr txBox="1"/>
          <p:nvPr/>
        </p:nvSpPr>
        <p:spPr>
          <a:xfrm>
            <a:off x="1030105" y="1693270"/>
            <a:ext cx="5225415" cy="3084818"/>
          </a:xfrm>
          <a:prstGeom prst="rect">
            <a:avLst/>
          </a:prstGeom>
        </p:spPr>
        <p:txBody>
          <a:bodyPr vert="horz" wrap="square" lIns="0" tIns="126364" rIns="0" bIns="0" rtlCol="0">
            <a:spAutoFit/>
          </a:bodyPr>
          <a:lstStyle/>
          <a:p>
            <a:pPr>
              <a:lnSpc>
                <a:spcPct val="100000"/>
              </a:lnSpc>
              <a:spcBef>
                <a:spcPts val="994"/>
              </a:spcBef>
            </a:pPr>
            <a:r>
              <a:rPr sz="1900" spc="-10" dirty="0" err="1" smtClean="0">
                <a:latin typeface="AktivGrotesk-Regular" panose="020B0504020202020204" pitchFamily="34" charset="0"/>
                <a:cs typeface="Tahoma"/>
              </a:rPr>
              <a:t>Obje</a:t>
            </a:r>
            <a:r>
              <a:rPr lang="es-ES" sz="1900" spc="-10" dirty="0" err="1" smtClean="0">
                <a:latin typeface="AktivGrotesk-Regular" panose="020B0504020202020204" pitchFamily="34" charset="0"/>
                <a:cs typeface="Tahoma"/>
              </a:rPr>
              <a:t>tivos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Arial" panose="020B0604020202020204" pitchFamily="34" charset="0"/>
              <a:buChar char="•"/>
            </a:pPr>
            <a:r>
              <a:rPr lang="es-ES" sz="1600" dirty="0">
                <a:latin typeface="AktivGrotesk-Light" panose="020B0304020202020204" pitchFamily="34" charset="0"/>
              </a:rPr>
              <a:t>Entender el entorno físico y recopilar datos estáticos. Representación idéntica del activo conectado. La información se muestra según el que ha especificado previamente el usuario</a:t>
            </a:r>
            <a:r>
              <a:rPr lang="es-ES" sz="1600" dirty="0" smtClean="0">
                <a:latin typeface="AktivGrotesk-Light" panose="020B0304020202020204" pitchFamily="34" charset="0"/>
              </a:rPr>
              <a:t>.</a:t>
            </a:r>
            <a:endParaRPr sz="1500" dirty="0" smtClean="0">
              <a:latin typeface="AktivGrotesk-Regular" panose="020B0504020202020204" pitchFamily="34" charset="0"/>
              <a:cs typeface="Tahoma"/>
            </a:endParaRPr>
          </a:p>
          <a:p>
            <a:pPr>
              <a:lnSpc>
                <a:spcPct val="100000"/>
              </a:lnSpc>
              <a:spcBef>
                <a:spcPts val="795"/>
              </a:spcBef>
            </a:pPr>
            <a:endParaRPr sz="1500" dirty="0" smtClean="0">
              <a:latin typeface="AktivGrotesk-Regular" panose="020B0504020202020204" pitchFamily="34" charset="0"/>
              <a:cs typeface="Tahoma"/>
            </a:endParaRPr>
          </a:p>
          <a:p>
            <a:pPr>
              <a:lnSpc>
                <a:spcPct val="100000"/>
              </a:lnSpc>
            </a:pPr>
            <a:r>
              <a:rPr sz="1900" spc="-10" dirty="0" err="1" smtClean="0">
                <a:latin typeface="AktivGrotesk-Regular" panose="020B0504020202020204" pitchFamily="34" charset="0"/>
                <a:cs typeface="Tahoma"/>
              </a:rPr>
              <a:t>Accion</a:t>
            </a:r>
            <a:r>
              <a:rPr lang="es-ES" sz="1900" spc="-10" dirty="0" smtClean="0">
                <a:latin typeface="AktivGrotesk-Regular" panose="020B0504020202020204" pitchFamily="34" charset="0"/>
                <a:cs typeface="Tahoma"/>
              </a:rPr>
              <a:t>e</a:t>
            </a:r>
            <a:r>
              <a:rPr sz="1900" spc="-10" dirty="0" smtClean="0">
                <a:latin typeface="AktivGrotesk-Regular" panose="020B0504020202020204" pitchFamily="34" charset="0"/>
                <a:cs typeface="Tahoma"/>
              </a:rPr>
              <a:t>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Captura de Realidad (Mediciones) Modelado BIM</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Integración de Sistemas</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Visualización de Datos en Tiempos Real</a:t>
            </a:r>
            <a:endParaRPr sz="1600" dirty="0">
              <a:latin typeface="AktivGrotesk-Light" panose="020B0304020202020204" pitchFamily="34" charset="0"/>
            </a:endParaRPr>
          </a:p>
        </p:txBody>
      </p:sp>
      <p:sp>
        <p:nvSpPr>
          <p:cNvPr id="35" name="CuadroTexto 34"/>
          <p:cNvSpPr txBox="1"/>
          <p:nvPr/>
        </p:nvSpPr>
        <p:spPr>
          <a:xfrm>
            <a:off x="333284" y="801069"/>
            <a:ext cx="5922235" cy="369332"/>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dirty="0"/>
              <a:t>Nivel 1: Descriptivo</a:t>
            </a:r>
            <a:endParaRPr lang="ca-ES" dirty="0"/>
          </a:p>
        </p:txBody>
      </p:sp>
    </p:spTree>
    <p:extLst>
      <p:ext uri="{BB962C8B-B14F-4D97-AF65-F5344CB8AC3E}">
        <p14:creationId xmlns:p14="http://schemas.microsoft.com/office/powerpoint/2010/main" val="1525599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09600" y="1448519"/>
            <a:ext cx="6320210" cy="3464303"/>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33" name="object 14"/>
          <p:cNvSpPr txBox="1"/>
          <p:nvPr/>
        </p:nvSpPr>
        <p:spPr>
          <a:xfrm>
            <a:off x="1030105" y="1693270"/>
            <a:ext cx="5225415" cy="2738569"/>
          </a:xfrm>
          <a:prstGeom prst="rect">
            <a:avLst/>
          </a:prstGeom>
        </p:spPr>
        <p:txBody>
          <a:bodyPr vert="horz" wrap="square" lIns="0" tIns="126364" rIns="0" bIns="0" rtlCol="0">
            <a:spAutoFit/>
          </a:bodyPr>
          <a:lstStyle/>
          <a:p>
            <a:pPr>
              <a:lnSpc>
                <a:spcPct val="100000"/>
              </a:lnSpc>
              <a:spcBef>
                <a:spcPts val="994"/>
              </a:spcBef>
            </a:pPr>
            <a:r>
              <a:rPr sz="1900" spc="-10" dirty="0" err="1" smtClean="0">
                <a:latin typeface="AktivGrotesk-Regular" panose="020B0504020202020204" pitchFamily="34" charset="0"/>
                <a:cs typeface="Tahoma"/>
              </a:rPr>
              <a:t>Obje</a:t>
            </a:r>
            <a:r>
              <a:rPr lang="es-ES" sz="1900" spc="-10" dirty="0" err="1" smtClean="0">
                <a:latin typeface="AktivGrotesk-Regular" panose="020B0504020202020204" pitchFamily="34" charset="0"/>
                <a:cs typeface="Tahoma"/>
              </a:rPr>
              <a:t>tivos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Arial" panose="020B0604020202020204" pitchFamily="34" charset="0"/>
              <a:buChar char="•"/>
            </a:pPr>
            <a:r>
              <a:rPr lang="es-ES" sz="1600" dirty="0">
                <a:latin typeface="AktivGrotesk-Light" panose="020B0304020202020204" pitchFamily="34" charset="0"/>
              </a:rPr>
              <a:t>Empezar a automatizar y crear cuadros de mando con información operativa. El modelo está conectado a sensores. Los datos se muestran desde varios puntos del activo.</a:t>
            </a:r>
            <a:endParaRPr sz="1500" dirty="0" smtClean="0">
              <a:latin typeface="AktivGrotesk-Regular" panose="020B0504020202020204" pitchFamily="34" charset="0"/>
              <a:cs typeface="Tahoma"/>
            </a:endParaRPr>
          </a:p>
          <a:p>
            <a:pPr>
              <a:lnSpc>
                <a:spcPct val="100000"/>
              </a:lnSpc>
              <a:spcBef>
                <a:spcPts val="795"/>
              </a:spcBef>
            </a:pPr>
            <a:endParaRPr sz="1500" dirty="0" smtClean="0">
              <a:latin typeface="AktivGrotesk-Regular" panose="020B0504020202020204" pitchFamily="34" charset="0"/>
              <a:cs typeface="Tahoma"/>
            </a:endParaRPr>
          </a:p>
          <a:p>
            <a:pPr>
              <a:lnSpc>
                <a:spcPct val="100000"/>
              </a:lnSpc>
            </a:pPr>
            <a:r>
              <a:rPr sz="1900" spc="-10" dirty="0" err="1" smtClean="0">
                <a:latin typeface="AktivGrotesk-Regular" panose="020B0504020202020204" pitchFamily="34" charset="0"/>
                <a:cs typeface="Tahoma"/>
              </a:rPr>
              <a:t>Accion</a:t>
            </a:r>
            <a:r>
              <a:rPr lang="es-ES" sz="1900" spc="-10" dirty="0" smtClean="0">
                <a:latin typeface="AktivGrotesk-Regular" panose="020B0504020202020204" pitchFamily="34" charset="0"/>
                <a:cs typeface="Tahoma"/>
              </a:rPr>
              <a:t>e</a:t>
            </a:r>
            <a:r>
              <a:rPr sz="1900" spc="-10" dirty="0" smtClean="0">
                <a:latin typeface="AktivGrotesk-Regular" panose="020B0504020202020204" pitchFamily="34" charset="0"/>
                <a:cs typeface="Tahoma"/>
              </a:rPr>
              <a:t>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Análisis de Datos Informes </a:t>
            </a:r>
            <a:r>
              <a:rPr lang="es-ES" sz="1600" dirty="0" smtClean="0">
                <a:latin typeface="AktivGrotesk-Light" panose="020B0304020202020204" pitchFamily="34" charset="0"/>
              </a:rPr>
              <a:t>Interactivos</a:t>
            </a:r>
          </a:p>
          <a:p>
            <a:pPr marL="285750" marR="5080" indent="-285750">
              <a:lnSpc>
                <a:spcPts val="1730"/>
              </a:lnSpc>
              <a:spcBef>
                <a:spcPts val="1015"/>
              </a:spcBef>
              <a:buFont typeface="Wingdings" panose="05000000000000000000" pitchFamily="2" charset="2"/>
              <a:buChar char="§"/>
            </a:pPr>
            <a:r>
              <a:rPr lang="es-ES" sz="1600" dirty="0" smtClean="0">
                <a:latin typeface="AktivGrotesk-Light" panose="020B0304020202020204" pitchFamily="34" charset="0"/>
              </a:rPr>
              <a:t>Información </a:t>
            </a:r>
            <a:r>
              <a:rPr lang="es-ES" sz="1600" dirty="0">
                <a:latin typeface="AktivGrotesk-Light" panose="020B0304020202020204" pitchFamily="34" charset="0"/>
              </a:rPr>
              <a:t>de Datos</a:t>
            </a:r>
            <a:endParaRPr sz="1600" dirty="0">
              <a:latin typeface="AktivGrotesk-Light" panose="020B0304020202020204" pitchFamily="34" charset="0"/>
            </a:endParaRPr>
          </a:p>
        </p:txBody>
      </p:sp>
      <p:pic>
        <p:nvPicPr>
          <p:cNvPr id="13" name="object 14"/>
          <p:cNvPicPr/>
          <p:nvPr/>
        </p:nvPicPr>
        <p:blipFill>
          <a:blip r:embed="rId2" cstate="print"/>
          <a:stretch>
            <a:fillRect/>
          </a:stretch>
        </p:blipFill>
        <p:spPr>
          <a:xfrm>
            <a:off x="7350315" y="1448518"/>
            <a:ext cx="4095749" cy="4095749"/>
          </a:xfrm>
          <a:prstGeom prst="rect">
            <a:avLst/>
          </a:prstGeom>
        </p:spPr>
      </p:pic>
      <p:sp>
        <p:nvSpPr>
          <p:cNvPr id="14" name="CuadroTexto 13"/>
          <p:cNvSpPr txBox="1"/>
          <p:nvPr/>
        </p:nvSpPr>
        <p:spPr>
          <a:xfrm>
            <a:off x="333284" y="801069"/>
            <a:ext cx="5922235" cy="369332"/>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dirty="0"/>
              <a:t>Nivel </a:t>
            </a:r>
            <a:r>
              <a:rPr lang="es-ES" dirty="0" smtClean="0"/>
              <a:t>2: Informativo</a:t>
            </a:r>
            <a:endParaRPr lang="ca-ES" dirty="0"/>
          </a:p>
        </p:txBody>
      </p:sp>
    </p:spTree>
    <p:extLst>
      <p:ext uri="{BB962C8B-B14F-4D97-AF65-F5344CB8AC3E}">
        <p14:creationId xmlns:p14="http://schemas.microsoft.com/office/powerpoint/2010/main" val="31032258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09600" y="1448519"/>
            <a:ext cx="6320210" cy="466964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33" name="object 14"/>
          <p:cNvSpPr txBox="1"/>
          <p:nvPr/>
        </p:nvSpPr>
        <p:spPr>
          <a:xfrm>
            <a:off x="1030105" y="1693270"/>
            <a:ext cx="5225415" cy="4008148"/>
          </a:xfrm>
          <a:prstGeom prst="rect">
            <a:avLst/>
          </a:prstGeom>
        </p:spPr>
        <p:txBody>
          <a:bodyPr vert="horz" wrap="square" lIns="0" tIns="126364" rIns="0" bIns="0" rtlCol="0">
            <a:spAutoFit/>
          </a:bodyPr>
          <a:lstStyle/>
          <a:p>
            <a:pPr>
              <a:lnSpc>
                <a:spcPct val="100000"/>
              </a:lnSpc>
              <a:spcBef>
                <a:spcPts val="994"/>
              </a:spcBef>
            </a:pPr>
            <a:r>
              <a:rPr sz="1900" spc="-10" dirty="0" err="1" smtClean="0">
                <a:latin typeface="AktivGrotesk-Regular" panose="020B0504020202020204" pitchFamily="34" charset="0"/>
                <a:cs typeface="Tahoma"/>
              </a:rPr>
              <a:t>Obje</a:t>
            </a:r>
            <a:r>
              <a:rPr lang="es-ES" sz="1900" spc="-10" dirty="0" err="1" smtClean="0">
                <a:latin typeface="AktivGrotesk-Regular" panose="020B0504020202020204" pitchFamily="34" charset="0"/>
                <a:cs typeface="Tahoma"/>
              </a:rPr>
              <a:t>tivos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Wingdings" panose="05000000000000000000" pitchFamily="2" charset="2"/>
              <a:buChar char="§"/>
            </a:pPr>
            <a:r>
              <a:rPr lang="es-ES" sz="1600" dirty="0" smtClean="0">
                <a:latin typeface="AktivGrotesk-Light" panose="020B0304020202020204" pitchFamily="34" charset="0"/>
              </a:rPr>
              <a:t>Consolidar </a:t>
            </a:r>
            <a:r>
              <a:rPr lang="es-ES" sz="1600" dirty="0">
                <a:latin typeface="AktivGrotesk-Light" panose="020B0304020202020204" pitchFamily="34" charset="0"/>
              </a:rPr>
              <a:t>y contextualizar datos para predecir resultados mediante modelos de aprendizaje automático</a:t>
            </a:r>
            <a:r>
              <a:rPr lang="es-ES" sz="1600" dirty="0" smtClean="0">
                <a:latin typeface="AktivGrotesk-Light" panose="020B0304020202020204" pitchFamily="34" charset="0"/>
              </a:rPr>
              <a:t>. La </a:t>
            </a:r>
            <a:r>
              <a:rPr lang="es-ES" sz="1600" dirty="0">
                <a:latin typeface="AktivGrotesk-Light" panose="020B0304020202020204" pitchFamily="34" charset="0"/>
              </a:rPr>
              <a:t>entidad ahora es capaz de predecir los resultados y los problemas de los sistemas a partir de los datos recopilados</a:t>
            </a:r>
            <a:r>
              <a:rPr lang="es-ES" sz="1600" dirty="0" smtClean="0">
                <a:latin typeface="AktivGrotesk-Light" panose="020B0304020202020204" pitchFamily="34" charset="0"/>
              </a:rPr>
              <a:t>.</a:t>
            </a:r>
          </a:p>
          <a:p>
            <a:pPr marL="285750" marR="5080" indent="-285750">
              <a:lnSpc>
                <a:spcPts val="1730"/>
              </a:lnSpc>
              <a:spcBef>
                <a:spcPts val="1015"/>
              </a:spcBef>
              <a:buFont typeface="Wingdings" panose="05000000000000000000" pitchFamily="2" charset="2"/>
              <a:buChar char="§"/>
            </a:pPr>
            <a:endParaRPr sz="1500" dirty="0" smtClean="0">
              <a:latin typeface="AktivGrotesk-Regular" panose="020B0504020202020204" pitchFamily="34" charset="0"/>
              <a:cs typeface="Tahoma"/>
            </a:endParaRPr>
          </a:p>
          <a:p>
            <a:pPr>
              <a:lnSpc>
                <a:spcPct val="100000"/>
              </a:lnSpc>
            </a:pPr>
            <a:r>
              <a:rPr sz="1900" spc="-10" dirty="0" err="1" smtClean="0">
                <a:latin typeface="AktivGrotesk-Regular" panose="020B0504020202020204" pitchFamily="34" charset="0"/>
                <a:cs typeface="Tahoma"/>
              </a:rPr>
              <a:t>Accion</a:t>
            </a:r>
            <a:r>
              <a:rPr lang="es-ES" sz="1900" spc="-10" dirty="0" smtClean="0">
                <a:latin typeface="AktivGrotesk-Regular" panose="020B0504020202020204" pitchFamily="34" charset="0"/>
                <a:cs typeface="Tahoma"/>
              </a:rPr>
              <a:t>e</a:t>
            </a:r>
            <a:r>
              <a:rPr sz="1900" spc="-10" dirty="0" smtClean="0">
                <a:latin typeface="AktivGrotesk-Regular" panose="020B0504020202020204" pitchFamily="34" charset="0"/>
                <a:cs typeface="Tahoma"/>
              </a:rPr>
              <a:t>s</a:t>
            </a:r>
            <a:endParaRPr sz="1900" dirty="0" smtClean="0">
              <a:latin typeface="AktivGrotesk-Regular" panose="020B0504020202020204" pitchFamily="34" charset="0"/>
              <a:cs typeface="Tahoma"/>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Simulaciones</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Aprendizaje Automático (Machine </a:t>
            </a:r>
            <a:r>
              <a:rPr lang="es-ES" sz="1600" dirty="0" err="1" smtClean="0">
                <a:latin typeface="AktivGrotesk-Light" panose="020B0304020202020204" pitchFamily="34" charset="0"/>
              </a:rPr>
              <a:t>Learning</a:t>
            </a:r>
            <a:r>
              <a:rPr lang="es-ES" sz="1600" dirty="0" smtClean="0">
                <a:latin typeface="AktivGrotesk-Light" panose="020B0304020202020204" pitchFamily="34" charset="0"/>
              </a:rPr>
              <a:t>)</a:t>
            </a:r>
          </a:p>
          <a:p>
            <a:pPr marL="285750" marR="5080" indent="-285750">
              <a:lnSpc>
                <a:spcPts val="1730"/>
              </a:lnSpc>
              <a:spcBef>
                <a:spcPts val="1015"/>
              </a:spcBef>
              <a:buFont typeface="Wingdings" panose="05000000000000000000" pitchFamily="2" charset="2"/>
              <a:buChar char="§"/>
            </a:pPr>
            <a:r>
              <a:rPr lang="es-ES" sz="1600" dirty="0" smtClean="0">
                <a:latin typeface="AktivGrotesk-Light" panose="020B0304020202020204" pitchFamily="34" charset="0"/>
              </a:rPr>
              <a:t>Mantenimiento </a:t>
            </a:r>
            <a:r>
              <a:rPr lang="es-ES" sz="1600" dirty="0">
                <a:latin typeface="AktivGrotesk-Light" panose="020B0304020202020204" pitchFamily="34" charset="0"/>
              </a:rPr>
              <a:t>Predictivo</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Análisis Avanzado</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Servicios de Ingeniería de Valor</a:t>
            </a:r>
            <a:endParaRPr sz="1600" dirty="0">
              <a:latin typeface="AktivGrotesk-Light" panose="020B0304020202020204" pitchFamily="34" charset="0"/>
            </a:endParaRPr>
          </a:p>
        </p:txBody>
      </p:sp>
      <p:sp>
        <p:nvSpPr>
          <p:cNvPr id="14" name="CuadroTexto 13"/>
          <p:cNvSpPr txBox="1"/>
          <p:nvPr/>
        </p:nvSpPr>
        <p:spPr>
          <a:xfrm>
            <a:off x="333284" y="801069"/>
            <a:ext cx="5922235" cy="369332"/>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dirty="0"/>
              <a:t>Nivel </a:t>
            </a:r>
            <a:r>
              <a:rPr lang="es-ES" dirty="0" smtClean="0"/>
              <a:t>3: Predictivo</a:t>
            </a:r>
            <a:endParaRPr lang="ca-ES" dirty="0"/>
          </a:p>
        </p:txBody>
      </p:sp>
      <p:pic>
        <p:nvPicPr>
          <p:cNvPr id="15" name="object 16"/>
          <p:cNvPicPr/>
          <p:nvPr/>
        </p:nvPicPr>
        <p:blipFill>
          <a:blip r:embed="rId3" cstate="print"/>
          <a:stretch>
            <a:fillRect/>
          </a:stretch>
        </p:blipFill>
        <p:spPr>
          <a:xfrm>
            <a:off x="7350315" y="1448519"/>
            <a:ext cx="4095749" cy="4095749"/>
          </a:xfrm>
          <a:prstGeom prst="rect">
            <a:avLst/>
          </a:prstGeom>
        </p:spPr>
      </p:pic>
    </p:spTree>
    <p:extLst>
      <p:ext uri="{BB962C8B-B14F-4D97-AF65-F5344CB8AC3E}">
        <p14:creationId xmlns:p14="http://schemas.microsoft.com/office/powerpoint/2010/main" val="25268553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09600" y="1448519"/>
            <a:ext cx="6320210" cy="466964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33" name="object 14"/>
          <p:cNvSpPr txBox="1"/>
          <p:nvPr/>
        </p:nvSpPr>
        <p:spPr>
          <a:xfrm>
            <a:off x="1030105" y="1693270"/>
            <a:ext cx="5225415" cy="3443890"/>
          </a:xfrm>
          <a:prstGeom prst="rect">
            <a:avLst/>
          </a:prstGeom>
        </p:spPr>
        <p:txBody>
          <a:bodyPr vert="horz" wrap="square" lIns="0" tIns="126364" rIns="0" bIns="0" rtlCol="0">
            <a:spAutoFit/>
          </a:bodyPr>
          <a:lstStyle/>
          <a:p>
            <a:pPr>
              <a:lnSpc>
                <a:spcPct val="100000"/>
              </a:lnSpc>
              <a:spcBef>
                <a:spcPts val="994"/>
              </a:spcBef>
            </a:pPr>
            <a:r>
              <a:rPr sz="1900" spc="-10" dirty="0" err="1" smtClean="0">
                <a:latin typeface="AktivGrotesk-Regular" panose="020B0504020202020204" pitchFamily="34" charset="0"/>
                <a:cs typeface="Tahoma"/>
              </a:rPr>
              <a:t>Obje</a:t>
            </a:r>
            <a:r>
              <a:rPr lang="es-ES" sz="1900" spc="-10" dirty="0" err="1" smtClean="0">
                <a:latin typeface="AktivGrotesk-Regular" panose="020B0504020202020204" pitchFamily="34" charset="0"/>
                <a:cs typeface="Tahoma"/>
              </a:rPr>
              <a:t>tivos</a:t>
            </a:r>
            <a:endParaRPr lang="es-ES" sz="1600" dirty="0">
              <a:latin typeface="AktivGrotesk-Light" panose="020B0304020202020204" pitchFamily="34" charset="0"/>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En este nivel, la entidad puede hacer simulaciones y hacer recomendaciones basadas en las predicciones. Utiliza datos en tiempo real para recomendar optimizaciones</a:t>
            </a:r>
            <a:r>
              <a:rPr lang="es-ES" sz="1600" dirty="0" smtClean="0">
                <a:latin typeface="AktivGrotesk-Light" panose="020B0304020202020204" pitchFamily="34" charset="0"/>
              </a:rPr>
              <a:t>.</a:t>
            </a:r>
          </a:p>
          <a:p>
            <a:pPr marR="5080">
              <a:lnSpc>
                <a:spcPts val="1730"/>
              </a:lnSpc>
              <a:spcBef>
                <a:spcPts val="1015"/>
              </a:spcBef>
            </a:pPr>
            <a:endParaRPr sz="1500" dirty="0" smtClean="0">
              <a:latin typeface="AktivGrotesk-Regular" panose="020B0504020202020204" pitchFamily="34" charset="0"/>
              <a:cs typeface="Tahoma"/>
            </a:endParaRPr>
          </a:p>
          <a:p>
            <a:pPr>
              <a:lnSpc>
                <a:spcPct val="100000"/>
              </a:lnSpc>
            </a:pPr>
            <a:r>
              <a:rPr sz="1900" spc="-10" dirty="0" err="1" smtClean="0">
                <a:latin typeface="AktivGrotesk-Regular" panose="020B0504020202020204" pitchFamily="34" charset="0"/>
                <a:cs typeface="Tahoma"/>
              </a:rPr>
              <a:t>Accion</a:t>
            </a:r>
            <a:r>
              <a:rPr lang="es-ES" sz="1900" spc="-10" dirty="0" smtClean="0">
                <a:latin typeface="AktivGrotesk-Regular" panose="020B0504020202020204" pitchFamily="34" charset="0"/>
                <a:cs typeface="Tahoma"/>
              </a:rPr>
              <a:t>e</a:t>
            </a:r>
            <a:r>
              <a:rPr sz="1900" spc="-10" dirty="0" smtClean="0">
                <a:latin typeface="AktivGrotesk-Regular" panose="020B0504020202020204" pitchFamily="34" charset="0"/>
                <a:cs typeface="Tahoma"/>
              </a:rPr>
              <a:t>s</a:t>
            </a:r>
            <a:endParaRPr lang="es-ES" sz="1600" dirty="0">
              <a:latin typeface="AktivGrotesk-Light" panose="020B0304020202020204" pitchFamily="34" charset="0"/>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Simulaciones vs. Tiempo </a:t>
            </a:r>
            <a:r>
              <a:rPr lang="es-ES" sz="1600" dirty="0" smtClean="0">
                <a:latin typeface="AktivGrotesk-Light" panose="020B0304020202020204" pitchFamily="34" charset="0"/>
              </a:rPr>
              <a:t>Real</a:t>
            </a:r>
          </a:p>
          <a:p>
            <a:pPr marL="285750" marR="5080" indent="-285750">
              <a:lnSpc>
                <a:spcPts val="1730"/>
              </a:lnSpc>
              <a:spcBef>
                <a:spcPts val="1015"/>
              </a:spcBef>
              <a:buFont typeface="Wingdings" panose="05000000000000000000" pitchFamily="2" charset="2"/>
              <a:buChar char="§"/>
            </a:pPr>
            <a:r>
              <a:rPr lang="es-ES" sz="1600" dirty="0" err="1" smtClean="0">
                <a:latin typeface="AktivGrotesk-Light" panose="020B0304020202020204" pitchFamily="34" charset="0"/>
              </a:rPr>
              <a:t>Assistència</a:t>
            </a:r>
            <a:r>
              <a:rPr lang="es-ES" sz="1600" dirty="0" smtClean="0">
                <a:latin typeface="AktivGrotesk-Light" panose="020B0304020202020204" pitchFamily="34" charset="0"/>
              </a:rPr>
              <a:t> </a:t>
            </a:r>
            <a:r>
              <a:rPr lang="es-ES" sz="1600" dirty="0">
                <a:latin typeface="AktivGrotesk-Light" panose="020B0304020202020204" pitchFamily="34" charset="0"/>
              </a:rPr>
              <a:t>en Decisiones de </a:t>
            </a:r>
            <a:r>
              <a:rPr lang="es-ES" sz="1600" dirty="0" smtClean="0">
                <a:latin typeface="AktivGrotesk-Light" panose="020B0304020202020204" pitchFamily="34" charset="0"/>
              </a:rPr>
              <a:t>IA</a:t>
            </a:r>
          </a:p>
          <a:p>
            <a:pPr marL="285750" marR="5080" indent="-285750">
              <a:lnSpc>
                <a:spcPts val="1730"/>
              </a:lnSpc>
              <a:spcBef>
                <a:spcPts val="1015"/>
              </a:spcBef>
              <a:buFont typeface="Wingdings" panose="05000000000000000000" pitchFamily="2" charset="2"/>
              <a:buChar char="§"/>
            </a:pPr>
            <a:r>
              <a:rPr lang="es-ES" sz="1600" dirty="0" smtClean="0">
                <a:latin typeface="AktivGrotesk-Light" panose="020B0304020202020204" pitchFamily="34" charset="0"/>
              </a:rPr>
              <a:t>Inspecciones </a:t>
            </a:r>
            <a:r>
              <a:rPr lang="es-ES" sz="1600" dirty="0">
                <a:latin typeface="AktivGrotesk-Light" panose="020B0304020202020204" pitchFamily="34" charset="0"/>
              </a:rPr>
              <a:t>Controladas </a:t>
            </a:r>
            <a:r>
              <a:rPr lang="es-ES" sz="1600" dirty="0" smtClean="0">
                <a:latin typeface="AktivGrotesk-Light" panose="020B0304020202020204" pitchFamily="34" charset="0"/>
              </a:rPr>
              <a:t>Remotamente</a:t>
            </a:r>
          </a:p>
          <a:p>
            <a:pPr marL="285750" marR="5080" indent="-285750">
              <a:lnSpc>
                <a:spcPts val="1730"/>
              </a:lnSpc>
              <a:spcBef>
                <a:spcPts val="1015"/>
              </a:spcBef>
              <a:buFont typeface="Wingdings" panose="05000000000000000000" pitchFamily="2" charset="2"/>
              <a:buChar char="§"/>
            </a:pPr>
            <a:r>
              <a:rPr lang="es-ES" sz="1600" dirty="0" smtClean="0">
                <a:latin typeface="AktivGrotesk-Light" panose="020B0304020202020204" pitchFamily="34" charset="0"/>
              </a:rPr>
              <a:t>Optimización </a:t>
            </a:r>
            <a:r>
              <a:rPr lang="es-ES" sz="1600" dirty="0">
                <a:latin typeface="AktivGrotesk-Light" panose="020B0304020202020204" pitchFamily="34" charset="0"/>
              </a:rPr>
              <a:t>de Activos</a:t>
            </a:r>
            <a:endParaRPr sz="1600" dirty="0">
              <a:latin typeface="AktivGrotesk-Light" panose="020B0304020202020204" pitchFamily="34" charset="0"/>
            </a:endParaRPr>
          </a:p>
        </p:txBody>
      </p:sp>
      <p:pic>
        <p:nvPicPr>
          <p:cNvPr id="12" name="object 16"/>
          <p:cNvPicPr/>
          <p:nvPr/>
        </p:nvPicPr>
        <p:blipFill>
          <a:blip r:embed="rId3" cstate="print"/>
          <a:stretch>
            <a:fillRect/>
          </a:stretch>
        </p:blipFill>
        <p:spPr>
          <a:xfrm>
            <a:off x="7350315" y="1448519"/>
            <a:ext cx="4095749" cy="4095749"/>
          </a:xfrm>
          <a:prstGeom prst="rect">
            <a:avLst/>
          </a:prstGeom>
        </p:spPr>
      </p:pic>
      <p:sp>
        <p:nvSpPr>
          <p:cNvPr id="14" name="CuadroTexto 13"/>
          <p:cNvSpPr txBox="1"/>
          <p:nvPr/>
        </p:nvSpPr>
        <p:spPr>
          <a:xfrm>
            <a:off x="333284" y="801069"/>
            <a:ext cx="5922235" cy="369332"/>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dirty="0"/>
              <a:t>Nivel </a:t>
            </a:r>
            <a:r>
              <a:rPr lang="es-ES" dirty="0" smtClean="0"/>
              <a:t>4: Prescriptivo</a:t>
            </a:r>
            <a:endParaRPr lang="ca-ES" dirty="0"/>
          </a:p>
        </p:txBody>
      </p:sp>
    </p:spTree>
    <p:extLst>
      <p:ext uri="{BB962C8B-B14F-4D97-AF65-F5344CB8AC3E}">
        <p14:creationId xmlns:p14="http://schemas.microsoft.com/office/powerpoint/2010/main" val="2064064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09600" y="1448519"/>
            <a:ext cx="6320210" cy="4669648"/>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33" name="object 14"/>
          <p:cNvSpPr txBox="1"/>
          <p:nvPr/>
        </p:nvSpPr>
        <p:spPr>
          <a:xfrm>
            <a:off x="1030105" y="1693270"/>
            <a:ext cx="5225415" cy="3661899"/>
          </a:xfrm>
          <a:prstGeom prst="rect">
            <a:avLst/>
          </a:prstGeom>
        </p:spPr>
        <p:txBody>
          <a:bodyPr vert="horz" wrap="square" lIns="0" tIns="126364" rIns="0" bIns="0" rtlCol="0">
            <a:spAutoFit/>
          </a:bodyPr>
          <a:lstStyle/>
          <a:p>
            <a:pPr>
              <a:lnSpc>
                <a:spcPct val="100000"/>
              </a:lnSpc>
              <a:spcBef>
                <a:spcPts val="994"/>
              </a:spcBef>
            </a:pPr>
            <a:r>
              <a:rPr sz="1900" spc="-10" dirty="0" err="1" smtClean="0">
                <a:latin typeface="AktivGrotesk-Regular" panose="020B0504020202020204" pitchFamily="34" charset="0"/>
                <a:cs typeface="Tahoma"/>
              </a:rPr>
              <a:t>Obje</a:t>
            </a:r>
            <a:r>
              <a:rPr lang="es-ES" sz="1900" spc="-10" dirty="0" err="1" smtClean="0">
                <a:latin typeface="AktivGrotesk-Regular" panose="020B0504020202020204" pitchFamily="34" charset="0"/>
                <a:cs typeface="Tahoma"/>
              </a:rPr>
              <a:t>tivos</a:t>
            </a:r>
            <a:endParaRPr lang="es-ES" sz="1600" dirty="0">
              <a:latin typeface="AktivGrotesk-Light" panose="020B0304020202020204" pitchFamily="34" charset="0"/>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Consigue una toma de decisiones continua impulsada por IA con una intervención humana mínima. La entidad es capaz de aprender a partir de los datos procesados y ejecutar acciones basadas en decisiones sin interacción humana</a:t>
            </a:r>
            <a:r>
              <a:rPr lang="es-ES" sz="1600" dirty="0" smtClean="0">
                <a:latin typeface="AktivGrotesk-Light" panose="020B0304020202020204" pitchFamily="34" charset="0"/>
              </a:rPr>
              <a:t>.</a:t>
            </a:r>
          </a:p>
          <a:p>
            <a:pPr marL="285750" marR="5080" indent="-285750">
              <a:lnSpc>
                <a:spcPts val="1730"/>
              </a:lnSpc>
              <a:spcBef>
                <a:spcPts val="1015"/>
              </a:spcBef>
              <a:buFont typeface="Wingdings" panose="05000000000000000000" pitchFamily="2" charset="2"/>
              <a:buChar char="§"/>
            </a:pPr>
            <a:endParaRPr sz="1500" dirty="0" smtClean="0">
              <a:latin typeface="AktivGrotesk-Regular" panose="020B0504020202020204" pitchFamily="34" charset="0"/>
              <a:cs typeface="Tahoma"/>
            </a:endParaRPr>
          </a:p>
          <a:p>
            <a:pPr>
              <a:lnSpc>
                <a:spcPct val="100000"/>
              </a:lnSpc>
            </a:pPr>
            <a:r>
              <a:rPr sz="1900" spc="-10" dirty="0" err="1" smtClean="0">
                <a:latin typeface="AktivGrotesk-Regular" panose="020B0504020202020204" pitchFamily="34" charset="0"/>
                <a:cs typeface="Tahoma"/>
              </a:rPr>
              <a:t>Accion</a:t>
            </a:r>
            <a:r>
              <a:rPr lang="es-ES" sz="1900" spc="-10" dirty="0" smtClean="0">
                <a:latin typeface="AktivGrotesk-Regular" panose="020B0504020202020204" pitchFamily="34" charset="0"/>
                <a:cs typeface="Tahoma"/>
              </a:rPr>
              <a:t>e</a:t>
            </a:r>
            <a:r>
              <a:rPr sz="1900" spc="-10" dirty="0" smtClean="0">
                <a:latin typeface="AktivGrotesk-Regular" panose="020B0504020202020204" pitchFamily="34" charset="0"/>
                <a:cs typeface="Tahoma"/>
              </a:rPr>
              <a:t>s</a:t>
            </a:r>
            <a:endParaRPr lang="es-ES" sz="1600" dirty="0">
              <a:latin typeface="AktivGrotesk-Light" panose="020B0304020202020204" pitchFamily="34" charset="0"/>
            </a:endParaRP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Operaciones Remotas (sensores y sistemas)</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Inspecciones Autónomas Remotas (</a:t>
            </a:r>
            <a:r>
              <a:rPr lang="es-ES" sz="1600" dirty="0" err="1">
                <a:latin typeface="AktivGrotesk-Light" panose="020B0304020202020204" pitchFamily="34" charset="0"/>
              </a:rPr>
              <a:t>Drones</a:t>
            </a:r>
            <a:r>
              <a:rPr lang="es-ES" sz="1600" dirty="0">
                <a:latin typeface="AktivGrotesk-Light" panose="020B0304020202020204" pitchFamily="34" charset="0"/>
              </a:rPr>
              <a:t>, </a:t>
            </a:r>
            <a:r>
              <a:rPr lang="es-ES" sz="1600" dirty="0" err="1">
                <a:latin typeface="AktivGrotesk-Light" panose="020B0304020202020204" pitchFamily="34" charset="0"/>
              </a:rPr>
              <a:t>Rovers</a:t>
            </a:r>
            <a:r>
              <a:rPr lang="es-ES" sz="1600" dirty="0">
                <a:latin typeface="AktivGrotesk-Light" panose="020B0304020202020204" pitchFamily="34" charset="0"/>
              </a:rPr>
              <a:t>, etc.) Mantenimiento Asistido por IA</a:t>
            </a:r>
          </a:p>
          <a:p>
            <a:pPr marL="285750" marR="5080" indent="-285750">
              <a:lnSpc>
                <a:spcPts val="1730"/>
              </a:lnSpc>
              <a:spcBef>
                <a:spcPts val="1015"/>
              </a:spcBef>
              <a:buFont typeface="Wingdings" panose="05000000000000000000" pitchFamily="2" charset="2"/>
              <a:buChar char="§"/>
            </a:pPr>
            <a:r>
              <a:rPr lang="es-ES" sz="1600" dirty="0">
                <a:latin typeface="AktivGrotesk-Light" panose="020B0304020202020204" pitchFamily="34" charset="0"/>
              </a:rPr>
              <a:t>Mantenimiento Asistido por </a:t>
            </a:r>
            <a:r>
              <a:rPr lang="es-ES" sz="1600" dirty="0" err="1">
                <a:latin typeface="AktivGrotesk-Light" panose="020B0304020202020204" pitchFamily="34" charset="0"/>
              </a:rPr>
              <a:t>Drones</a:t>
            </a:r>
            <a:endParaRPr sz="1600" dirty="0">
              <a:latin typeface="AktivGrotesk-Light" panose="020B0304020202020204" pitchFamily="34" charset="0"/>
            </a:endParaRPr>
          </a:p>
        </p:txBody>
      </p:sp>
      <p:sp>
        <p:nvSpPr>
          <p:cNvPr id="14" name="CuadroTexto 13"/>
          <p:cNvSpPr txBox="1"/>
          <p:nvPr/>
        </p:nvSpPr>
        <p:spPr>
          <a:xfrm>
            <a:off x="333284" y="801069"/>
            <a:ext cx="5922235" cy="369332"/>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dirty="0"/>
              <a:t>Nivel </a:t>
            </a:r>
            <a:r>
              <a:rPr lang="es-ES" dirty="0" smtClean="0"/>
              <a:t>5: Autónomo</a:t>
            </a:r>
            <a:endParaRPr lang="ca-ES" dirty="0"/>
          </a:p>
        </p:txBody>
      </p:sp>
      <p:pic>
        <p:nvPicPr>
          <p:cNvPr id="13" name="object 15"/>
          <p:cNvPicPr/>
          <p:nvPr/>
        </p:nvPicPr>
        <p:blipFill>
          <a:blip r:embed="rId3" cstate="print"/>
          <a:stretch>
            <a:fillRect/>
          </a:stretch>
        </p:blipFill>
        <p:spPr>
          <a:xfrm>
            <a:off x="7350315" y="1448519"/>
            <a:ext cx="4095749" cy="4095749"/>
          </a:xfrm>
          <a:prstGeom prst="rect">
            <a:avLst/>
          </a:prstGeom>
        </p:spPr>
      </p:pic>
    </p:spTree>
    <p:extLst>
      <p:ext uri="{BB962C8B-B14F-4D97-AF65-F5344CB8AC3E}">
        <p14:creationId xmlns:p14="http://schemas.microsoft.com/office/powerpoint/2010/main" val="720383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4068819" y="3105835"/>
            <a:ext cx="4275081" cy="646331"/>
          </a:xfrm>
          <a:prstGeom prst="rect">
            <a:avLst/>
          </a:prstGeom>
          <a:noFill/>
        </p:spPr>
        <p:txBody>
          <a:bodyPr wrap="square" rtlCol="0" anchor="ctr">
            <a:spAutoFit/>
          </a:bodyPr>
          <a:lstStyle/>
          <a:p>
            <a:pPr algn="ctr"/>
            <a:r>
              <a:rPr lang="es-ES" sz="3600" b="1" dirty="0" smtClean="0">
                <a:solidFill>
                  <a:schemeClr val="bg1"/>
                </a:solidFill>
                <a:latin typeface="Century Gothic"/>
              </a:rPr>
              <a:t>CASOS DE USO</a:t>
            </a:r>
            <a:endParaRPr lang="fr-BE" sz="3600" dirty="0"/>
          </a:p>
        </p:txBody>
      </p:sp>
    </p:spTree>
    <p:extLst>
      <p:ext uri="{BB962C8B-B14F-4D97-AF65-F5344CB8AC3E}">
        <p14:creationId xmlns:p14="http://schemas.microsoft.com/office/powerpoint/2010/main" val="1023449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974257"/>
          </a:xfrm>
          <a:prstGeom prst="rect">
            <a:avLst/>
          </a:prstGeom>
        </p:spPr>
        <p:txBody>
          <a:bodyPr vert="horz" wrap="square" lIns="0" tIns="126364" rIns="0" bIns="0" rtlCol="0">
            <a:spAutoFit/>
          </a:bodyPr>
          <a:lstStyle/>
          <a:p>
            <a:pPr>
              <a:lnSpc>
                <a:spcPct val="100000"/>
              </a:lnSpc>
              <a:spcBef>
                <a:spcPts val="994"/>
              </a:spcBef>
            </a:pPr>
            <a:r>
              <a:rPr lang="es-ES" sz="2000" spc="-10" dirty="0" smtClean="0">
                <a:latin typeface="AktivGrotesk-Light" panose="020B0304020202020204" pitchFamily="34" charset="0"/>
                <a:cs typeface="Tahoma"/>
              </a:rPr>
              <a:t>Monitorizar en </a:t>
            </a:r>
            <a:r>
              <a:rPr lang="es-ES" sz="2000" spc="-10" dirty="0">
                <a:latin typeface="AktivGrotesk-Light" panose="020B0304020202020204" pitchFamily="34" charset="0"/>
                <a:cs typeface="Tahoma"/>
              </a:rPr>
              <a:t>tiempo real la ubicación de equipos médicos móviles (como bombas de infusión, ecógrafos o respiradores), optimizando su uso, reduciendo pérdidas y </a:t>
            </a:r>
            <a:r>
              <a:rPr lang="es-ES" sz="2000" spc="-10" dirty="0" smtClean="0">
                <a:latin typeface="AktivGrotesk-Light" panose="020B0304020202020204" pitchFamily="34" charset="0"/>
                <a:cs typeface="Tahoma"/>
              </a:rPr>
              <a:t>mejorar los </a:t>
            </a:r>
            <a:r>
              <a:rPr lang="es-ES" sz="2000" spc="-10" dirty="0">
                <a:latin typeface="AktivGrotesk-Light" panose="020B0304020202020204" pitchFamily="34" charset="0"/>
                <a:cs typeface="Tahoma"/>
              </a:rPr>
              <a:t>tiempos de respuesta en situaciones críticas.</a:t>
            </a:r>
            <a:endParaRPr sz="2000" dirty="0">
              <a:latin typeface="AktivGrotesk-Light" panose="020B0304020202020204" pitchFamily="34" charset="0"/>
            </a:endParaRPr>
          </a:p>
        </p:txBody>
      </p:sp>
      <p:sp>
        <p:nvSpPr>
          <p:cNvPr id="14" name="CuadroTexto 13"/>
          <p:cNvSpPr txBox="1"/>
          <p:nvPr/>
        </p:nvSpPr>
        <p:spPr>
          <a:xfrm>
            <a:off x="333284" y="1235409"/>
            <a:ext cx="5922235"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b="1" dirty="0" smtClean="0"/>
              <a:t>Localización </a:t>
            </a:r>
            <a:r>
              <a:rPr lang="es-ES" sz="2400" b="1" dirty="0"/>
              <a:t>de equipos móviles</a:t>
            </a:r>
          </a:p>
        </p:txBody>
      </p:sp>
      <p:pic>
        <p:nvPicPr>
          <p:cNvPr id="3074" name="Picture 2" descr="Imagen gener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851" b="4699"/>
          <a:stretch/>
        </p:blipFill>
        <p:spPr bwMode="auto">
          <a:xfrm>
            <a:off x="6300432" y="1984555"/>
            <a:ext cx="5559220" cy="290748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427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3284" y="856523"/>
            <a:ext cx="7649021" cy="2895081"/>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Datos generales de la </a:t>
            </a:r>
            <a:r>
              <a:rPr lang="es-ES" sz="1400" b="1" dirty="0" err="1" smtClean="0">
                <a:solidFill>
                  <a:schemeClr val="bg1">
                    <a:lumMod val="50000"/>
                  </a:schemeClr>
                </a:solidFill>
                <a:latin typeface="AktivGrotesk-Regular" panose="020B0504020202020204" pitchFamily="34" charset="0"/>
              </a:rPr>
              <a:t>Corporació</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8" name="Rectángulo 7"/>
          <p:cNvSpPr/>
          <p:nvPr/>
        </p:nvSpPr>
        <p:spPr>
          <a:xfrm>
            <a:off x="504201" y="1046425"/>
            <a:ext cx="7296451" cy="2554545"/>
          </a:xfrm>
          <a:prstGeom prst="rect">
            <a:avLst/>
          </a:prstGeom>
        </p:spPr>
        <p:txBody>
          <a:bodyPr wrap="square">
            <a:spAutoFit/>
          </a:bodyPr>
          <a:lstStyle/>
          <a:p>
            <a:pPr algn="just"/>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El hospital cuenta con </a:t>
            </a:r>
            <a:r>
              <a:rPr lang="es-ES" sz="2000" dirty="0" smtClean="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11 edificios </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dentro del parque hospitalario, además de Centros de Atención Primaria distribuidos por Sabadell.</a:t>
            </a:r>
          </a:p>
          <a:p>
            <a:endParaRPr lang="es-ES" sz="2000"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endParaRPr>
          </a:p>
          <a:p>
            <a:pPr algn="just"/>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La superficie total de las diferentes infraestructuras suman más de </a:t>
            </a:r>
            <a:r>
              <a:rPr lang="es-ES" sz="2000" b="1" dirty="0" smtClean="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100.000m²</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  y el equipo humano que forman el personal sanitario, administrativo y de Servicios generales, superan los </a:t>
            </a:r>
            <a:r>
              <a:rPr lang="es-ES" sz="2000" b="1" dirty="0" smtClean="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5000 trabajadores</a:t>
            </a:r>
            <a:r>
              <a:rPr lang="es-ES" sz="2000"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a:t>
            </a:r>
            <a:endParaRPr lang="es-ES" sz="2000" dirty="0">
              <a:solidFill>
                <a:schemeClr val="bg1">
                  <a:lumMod val="50000"/>
                </a:schemeClr>
              </a:solidFill>
              <a:latin typeface="AktivGrotesk-Light" panose="020B0304020202020204" pitchFamily="34" charset="0"/>
              <a:cs typeface="Times New Roman" panose="02020603050405020304" pitchFamily="18" charset="0"/>
            </a:endParaRPr>
          </a:p>
        </p:txBody>
      </p:sp>
      <p:graphicFrame>
        <p:nvGraphicFramePr>
          <p:cNvPr id="14" name="Tabla 13"/>
          <p:cNvGraphicFramePr>
            <a:graphicFrameLocks noGrp="1"/>
          </p:cNvGraphicFramePr>
          <p:nvPr>
            <p:extLst>
              <p:ext uri="{D42A27DB-BD31-4B8C-83A1-F6EECF244321}">
                <p14:modId xmlns:p14="http://schemas.microsoft.com/office/powerpoint/2010/main" val="942162194"/>
              </p:ext>
            </p:extLst>
          </p:nvPr>
        </p:nvGraphicFramePr>
        <p:xfrm>
          <a:off x="8152689" y="931491"/>
          <a:ext cx="3706964" cy="4972143"/>
        </p:xfrm>
        <a:graphic>
          <a:graphicData uri="http://schemas.openxmlformats.org/drawingml/2006/table">
            <a:tbl>
              <a:tblPr>
                <a:tableStyleId>{5C22544A-7EE6-4342-B048-85BDC9FD1C3A}</a:tableStyleId>
              </a:tblPr>
              <a:tblGrid>
                <a:gridCol w="3067832">
                  <a:extLst>
                    <a:ext uri="{9D8B030D-6E8A-4147-A177-3AD203B41FA5}">
                      <a16:colId xmlns:a16="http://schemas.microsoft.com/office/drawing/2014/main" val="1947542315"/>
                    </a:ext>
                  </a:extLst>
                </a:gridCol>
                <a:gridCol w="639132">
                  <a:extLst>
                    <a:ext uri="{9D8B030D-6E8A-4147-A177-3AD203B41FA5}">
                      <a16:colId xmlns:a16="http://schemas.microsoft.com/office/drawing/2014/main" val="276523648"/>
                    </a:ext>
                  </a:extLst>
                </a:gridCol>
              </a:tblGrid>
              <a:tr h="415996">
                <a:tc>
                  <a:txBody>
                    <a:bodyPr/>
                    <a:lstStyle/>
                    <a:p>
                      <a:pPr lvl="0" algn="l" fontAlgn="t">
                        <a:lnSpc>
                          <a:spcPct val="150000"/>
                        </a:lnSpc>
                      </a:pPr>
                      <a:r>
                        <a:rPr lang="es-ES" sz="1100" b="1" i="0" u="none" strike="noStrike" noProof="0" dirty="0" smtClean="0">
                          <a:solidFill>
                            <a:schemeClr val="tx1">
                              <a:lumMod val="65000"/>
                              <a:lumOff val="35000"/>
                            </a:schemeClr>
                          </a:solidFill>
                          <a:effectLst/>
                          <a:latin typeface="AktivGrotesk-Regular" panose="020B0504020202020204" pitchFamily="34" charset="0"/>
                        </a:rPr>
                        <a:t>Edificio</a:t>
                      </a:r>
                      <a:endParaRPr lang="es-ES" sz="1100" b="1" i="0" u="none" strike="noStrike" noProof="0" dirty="0">
                        <a:solidFill>
                          <a:schemeClr val="tx1">
                            <a:lumMod val="65000"/>
                            <a:lumOff val="35000"/>
                          </a:schemeClr>
                        </a:solidFill>
                        <a:effectLst/>
                        <a:latin typeface="AktivGrotesk-Regular" panose="020B0504020202020204" pitchFamily="34" charset="0"/>
                      </a:endParaRPr>
                    </a:p>
                  </a:txBody>
                  <a:tcPr marL="342900" marR="9525" marT="9525" marB="0"/>
                </a:tc>
                <a:tc>
                  <a:txBody>
                    <a:bodyPr/>
                    <a:lstStyle/>
                    <a:p>
                      <a:pPr lvl="0" algn="ctr" fontAlgn="t">
                        <a:lnSpc>
                          <a:spcPct val="150000"/>
                        </a:lnSpc>
                      </a:pPr>
                      <a:r>
                        <a:rPr lang="ca-ES" sz="1100" b="1" i="0" u="none" strike="noStrike" dirty="0" smtClean="0">
                          <a:solidFill>
                            <a:schemeClr val="tx1">
                              <a:lumMod val="65000"/>
                              <a:lumOff val="35000"/>
                            </a:schemeClr>
                          </a:solidFill>
                          <a:effectLst/>
                          <a:latin typeface="AktivGrotesk-Regular" panose="020B0504020202020204" pitchFamily="34" charset="0"/>
                        </a:rPr>
                        <a:t>m2</a:t>
                      </a:r>
                      <a:endParaRPr lang="ca-ES" sz="1100" b="1" i="0" u="none" strike="noStrike" dirty="0">
                        <a:solidFill>
                          <a:schemeClr val="tx1">
                            <a:lumMod val="65000"/>
                            <a:lumOff val="35000"/>
                          </a:schemeClr>
                        </a:solidFill>
                        <a:effectLst/>
                        <a:latin typeface="AktivGrotesk-Regular" panose="020B0504020202020204" pitchFamily="34" charset="0"/>
                      </a:endParaRPr>
                    </a:p>
                  </a:txBody>
                  <a:tcPr marL="9525" marR="9525" marT="9525" marB="0"/>
                </a:tc>
                <a:extLst>
                  <a:ext uri="{0D108BD9-81ED-4DB2-BD59-A6C34878D82A}">
                    <a16:rowId xmlns:a16="http://schemas.microsoft.com/office/drawing/2014/main" val="1560953925"/>
                  </a:ext>
                </a:extLst>
              </a:tr>
              <a:tr h="415996">
                <a:tc>
                  <a:txBody>
                    <a:bodyPr/>
                    <a:lstStyle/>
                    <a:p>
                      <a:pPr lvl="0" algn="l" fontAlgn="t">
                        <a:lnSpc>
                          <a:spcPct val="150000"/>
                        </a:lnSpc>
                      </a:pPr>
                      <a:r>
                        <a:rPr lang="ca-ES" sz="1100" u="none" strike="noStrike" dirty="0" smtClean="0">
                          <a:effectLst/>
                          <a:latin typeface="AktivGrotesk-Thin" panose="020B0403020202020204" pitchFamily="34" charset="0"/>
                        </a:rPr>
                        <a:t>Taulí</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51.260</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1920608419"/>
                  </a:ext>
                </a:extLst>
              </a:tr>
              <a:tr h="415996">
                <a:tc>
                  <a:txBody>
                    <a:bodyPr/>
                    <a:lstStyle/>
                    <a:p>
                      <a:pPr lvl="0" algn="l" fontAlgn="t">
                        <a:lnSpc>
                          <a:spcPct val="150000"/>
                        </a:lnSpc>
                      </a:pPr>
                      <a:r>
                        <a:rPr lang="ca-ES" sz="1100" u="none" strike="noStrike" dirty="0">
                          <a:effectLst/>
                          <a:latin typeface="AktivGrotesk-Thin" panose="020B0403020202020204" pitchFamily="34" charset="0"/>
                        </a:rPr>
                        <a:t>Santa Fe</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9.352</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1910851432"/>
                  </a:ext>
                </a:extLst>
              </a:tr>
              <a:tr h="415996">
                <a:tc>
                  <a:txBody>
                    <a:bodyPr/>
                    <a:lstStyle/>
                    <a:p>
                      <a:pPr lvl="0" algn="l" fontAlgn="t">
                        <a:lnSpc>
                          <a:spcPct val="150000"/>
                        </a:lnSpc>
                      </a:pPr>
                      <a:r>
                        <a:rPr lang="ca-ES" sz="1100" u="none" strike="noStrike" dirty="0" smtClean="0">
                          <a:effectLst/>
                          <a:latin typeface="AktivGrotesk-Thin" panose="020B0403020202020204" pitchFamily="34" charset="0"/>
                        </a:rPr>
                        <a:t>Centre Quirúrgic Ambulatori </a:t>
                      </a:r>
                      <a:r>
                        <a:rPr lang="ca-ES" sz="1100" u="none" strike="noStrike" dirty="0">
                          <a:effectLst/>
                          <a:latin typeface="AktivGrotesk-Thin" panose="020B0403020202020204" pitchFamily="34" charset="0"/>
                        </a:rPr>
                        <a:t>(CQA)</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1.325</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2975136637"/>
                  </a:ext>
                </a:extLst>
              </a:tr>
              <a:tr h="415996">
                <a:tc>
                  <a:txBody>
                    <a:bodyPr/>
                    <a:lstStyle/>
                    <a:p>
                      <a:pPr lvl="0" algn="l" fontAlgn="t">
                        <a:lnSpc>
                          <a:spcPct val="150000"/>
                        </a:lnSpc>
                      </a:pPr>
                      <a:r>
                        <a:rPr lang="ca-ES" sz="1100" u="none" strike="noStrike" dirty="0">
                          <a:effectLst/>
                          <a:latin typeface="AktivGrotesk-Thin" panose="020B0403020202020204" pitchFamily="34" charset="0"/>
                        </a:rPr>
                        <a:t>UDIAT</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4.768</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3747229693"/>
                  </a:ext>
                </a:extLst>
              </a:tr>
              <a:tr h="415996">
                <a:tc>
                  <a:txBody>
                    <a:bodyPr/>
                    <a:lstStyle/>
                    <a:p>
                      <a:pPr lvl="0" algn="l" fontAlgn="t">
                        <a:lnSpc>
                          <a:spcPct val="150000"/>
                        </a:lnSpc>
                      </a:pPr>
                      <a:r>
                        <a:rPr lang="ca-ES" sz="1100" u="none" strike="noStrike" dirty="0">
                          <a:effectLst/>
                          <a:latin typeface="AktivGrotesk-Thin" panose="020B0403020202020204" pitchFamily="34" charset="0"/>
                        </a:rPr>
                        <a:t>SSGG - </a:t>
                      </a:r>
                      <a:r>
                        <a:rPr lang="ca-ES" sz="1100" u="none" strike="noStrike" dirty="0" smtClean="0">
                          <a:effectLst/>
                          <a:latin typeface="AktivGrotesk-Thin" panose="020B0403020202020204" pitchFamily="34" charset="0"/>
                        </a:rPr>
                        <a:t>Manteniment i Projectes</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296</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4132661609"/>
                  </a:ext>
                </a:extLst>
              </a:tr>
              <a:tr h="415996">
                <a:tc>
                  <a:txBody>
                    <a:bodyPr/>
                    <a:lstStyle/>
                    <a:p>
                      <a:pPr lvl="0" algn="l" fontAlgn="t">
                        <a:lnSpc>
                          <a:spcPct val="150000"/>
                        </a:lnSpc>
                      </a:pPr>
                      <a:r>
                        <a:rPr lang="ca-ES" sz="1100" u="none" strike="noStrike" dirty="0">
                          <a:effectLst/>
                          <a:latin typeface="AktivGrotesk-Thin" panose="020B0403020202020204" pitchFamily="34" charset="0"/>
                        </a:rPr>
                        <a:t>La Salut</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2.914</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4207781829"/>
                  </a:ext>
                </a:extLst>
              </a:tr>
              <a:tr h="415996">
                <a:tc>
                  <a:txBody>
                    <a:bodyPr/>
                    <a:lstStyle/>
                    <a:p>
                      <a:pPr lvl="0" algn="l" fontAlgn="t">
                        <a:lnSpc>
                          <a:spcPct val="150000"/>
                        </a:lnSpc>
                      </a:pPr>
                      <a:r>
                        <a:rPr lang="ca-ES" sz="1100" u="none" strike="noStrike" dirty="0">
                          <a:effectLst/>
                          <a:latin typeface="AktivGrotesk-Thin" panose="020B0403020202020204" pitchFamily="34" charset="0"/>
                        </a:rPr>
                        <a:t>Pavelló Victòria Eugènia</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a:effectLst/>
                          <a:latin typeface="AktivGrotesk-Thin" panose="020B0403020202020204" pitchFamily="34" charset="0"/>
                        </a:rPr>
                        <a:t>1.035</a:t>
                      </a:r>
                      <a:endParaRPr lang="ca-ES" sz="1100" b="0" i="0" u="none" strike="noStrike">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1886914844"/>
                  </a:ext>
                </a:extLst>
              </a:tr>
              <a:tr h="415996">
                <a:tc>
                  <a:txBody>
                    <a:bodyPr/>
                    <a:lstStyle/>
                    <a:p>
                      <a:pPr lvl="0" algn="l" fontAlgn="t">
                        <a:lnSpc>
                          <a:spcPct val="150000"/>
                        </a:lnSpc>
                      </a:pPr>
                      <a:r>
                        <a:rPr lang="ca-ES" sz="1100" u="none" strike="noStrike" dirty="0">
                          <a:effectLst/>
                          <a:latin typeface="AktivGrotesk-Thin" panose="020B0403020202020204" pitchFamily="34" charset="0"/>
                        </a:rPr>
                        <a:t>VII Centenari</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dirty="0">
                          <a:effectLst/>
                          <a:latin typeface="AktivGrotesk-Thin" panose="020B0403020202020204" pitchFamily="34" charset="0"/>
                        </a:rPr>
                        <a:t>5.026</a:t>
                      </a:r>
                      <a:endParaRPr lang="ca-ES" sz="1100" b="0" i="0" u="none" strike="noStrike" dirty="0">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3059395711"/>
                  </a:ext>
                </a:extLst>
              </a:tr>
              <a:tr h="415996">
                <a:tc>
                  <a:txBody>
                    <a:bodyPr/>
                    <a:lstStyle/>
                    <a:p>
                      <a:pPr lvl="0" algn="l" fontAlgn="t">
                        <a:lnSpc>
                          <a:spcPct val="150000"/>
                        </a:lnSpc>
                      </a:pPr>
                      <a:r>
                        <a:rPr lang="ca-ES" sz="1100" u="none" strike="noStrike" dirty="0">
                          <a:effectLst/>
                          <a:latin typeface="AktivGrotesk-Thin" panose="020B0403020202020204" pitchFamily="34" charset="0"/>
                        </a:rPr>
                        <a:t>Albada</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dirty="0">
                          <a:effectLst/>
                          <a:latin typeface="AktivGrotesk-Thin" panose="020B0403020202020204" pitchFamily="34" charset="0"/>
                        </a:rPr>
                        <a:t>9.353</a:t>
                      </a:r>
                      <a:endParaRPr lang="ca-ES" sz="1100" b="0" i="0" u="none" strike="noStrike" dirty="0">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1823052461"/>
                  </a:ext>
                </a:extLst>
              </a:tr>
              <a:tr h="415996">
                <a:tc>
                  <a:txBody>
                    <a:bodyPr/>
                    <a:lstStyle/>
                    <a:p>
                      <a:pPr lvl="0" algn="l" fontAlgn="t">
                        <a:lnSpc>
                          <a:spcPct val="150000"/>
                        </a:lnSpc>
                      </a:pPr>
                      <a:r>
                        <a:rPr lang="ca-ES" sz="1100" u="none" strike="noStrike">
                          <a:effectLst/>
                          <a:latin typeface="AktivGrotesk-Thin" panose="020B0403020202020204" pitchFamily="34" charset="0"/>
                        </a:rPr>
                        <a:t>Nau Bosser</a:t>
                      </a:r>
                      <a:endParaRPr lang="ca-ES" sz="1100" b="0" i="0" u="none" strike="noStrike">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dirty="0">
                          <a:effectLst/>
                          <a:latin typeface="AktivGrotesk-Thin" panose="020B0403020202020204" pitchFamily="34" charset="0"/>
                        </a:rPr>
                        <a:t>3.538</a:t>
                      </a:r>
                      <a:endParaRPr lang="ca-ES" sz="1100" b="0" i="0" u="none" strike="noStrike" dirty="0">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1222316984"/>
                  </a:ext>
                </a:extLst>
              </a:tr>
              <a:tr h="396187">
                <a:tc>
                  <a:txBody>
                    <a:bodyPr/>
                    <a:lstStyle/>
                    <a:p>
                      <a:pPr lvl="0" algn="l" fontAlgn="t">
                        <a:lnSpc>
                          <a:spcPct val="150000"/>
                        </a:lnSpc>
                      </a:pPr>
                      <a:r>
                        <a:rPr lang="ca-ES" sz="1100" u="none" strike="noStrike" dirty="0">
                          <a:effectLst/>
                          <a:latin typeface="AktivGrotesk-Thin" panose="020B0403020202020204" pitchFamily="34" charset="0"/>
                        </a:rPr>
                        <a:t>Ripoll</a:t>
                      </a:r>
                      <a:endParaRPr lang="ca-ES" sz="1100" b="0" i="0" u="none" strike="noStrike" dirty="0">
                        <a:solidFill>
                          <a:srgbClr val="000000"/>
                        </a:solidFill>
                        <a:effectLst/>
                        <a:latin typeface="AktivGrotesk-Thin" panose="020B0403020202020204" pitchFamily="34" charset="0"/>
                      </a:endParaRPr>
                    </a:p>
                  </a:txBody>
                  <a:tcPr marL="342900" marR="9525" marT="9525" marB="0"/>
                </a:tc>
                <a:tc>
                  <a:txBody>
                    <a:bodyPr/>
                    <a:lstStyle/>
                    <a:p>
                      <a:pPr lvl="0" algn="ctr" fontAlgn="t">
                        <a:lnSpc>
                          <a:spcPct val="150000"/>
                        </a:lnSpc>
                      </a:pPr>
                      <a:r>
                        <a:rPr lang="ca-ES" sz="1100" u="none" strike="noStrike" dirty="0">
                          <a:effectLst/>
                          <a:latin typeface="AktivGrotesk-Thin" panose="020B0403020202020204" pitchFamily="34" charset="0"/>
                        </a:rPr>
                        <a:t>6.000</a:t>
                      </a:r>
                      <a:endParaRPr lang="ca-ES" sz="1100" b="0" i="0" u="none" strike="noStrike" dirty="0">
                        <a:solidFill>
                          <a:srgbClr val="000000"/>
                        </a:solidFill>
                        <a:effectLst/>
                        <a:latin typeface="AktivGrotesk-Thin" panose="020B0403020202020204" pitchFamily="34" charset="0"/>
                      </a:endParaRPr>
                    </a:p>
                  </a:txBody>
                  <a:tcPr marL="9525" marR="9525" marT="9525" marB="0"/>
                </a:tc>
                <a:extLst>
                  <a:ext uri="{0D108BD9-81ED-4DB2-BD59-A6C34878D82A}">
                    <a16:rowId xmlns:a16="http://schemas.microsoft.com/office/drawing/2014/main" val="4066642747"/>
                  </a:ext>
                </a:extLst>
              </a:tr>
            </a:tbl>
          </a:graphicData>
        </a:graphic>
      </p:graphicFrame>
      <p:pic>
        <p:nvPicPr>
          <p:cNvPr id="15" name="Imagen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284" y="3902211"/>
            <a:ext cx="4332430" cy="2001420"/>
          </a:xfrm>
          <a:prstGeom prst="rect">
            <a:avLst/>
          </a:prstGeom>
        </p:spPr>
      </p:pic>
      <p:pic>
        <p:nvPicPr>
          <p:cNvPr id="16" name="Imagen 15"/>
          <p:cNvPicPr>
            <a:picLocks noChangeAspect="1"/>
          </p:cNvPicPr>
          <p:nvPr/>
        </p:nvPicPr>
        <p:blipFill rotWithShape="1">
          <a:blip r:embed="rId3"/>
          <a:srcRect l="20387" t="12441" r="19909" b="10972"/>
          <a:stretch/>
        </p:blipFill>
        <p:spPr>
          <a:xfrm>
            <a:off x="4836098" y="3902211"/>
            <a:ext cx="3146208" cy="2001421"/>
          </a:xfrm>
          <a:prstGeom prst="rect">
            <a:avLst/>
          </a:prstGeom>
        </p:spPr>
      </p:pic>
    </p:spTree>
    <p:extLst>
      <p:ext uri="{BB962C8B-B14F-4D97-AF65-F5344CB8AC3E}">
        <p14:creationId xmlns:p14="http://schemas.microsoft.com/office/powerpoint/2010/main" val="9794787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3100212"/>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358704"/>
          </a:xfrm>
          <a:prstGeom prst="rect">
            <a:avLst/>
          </a:prstGeom>
        </p:spPr>
        <p:txBody>
          <a:bodyPr vert="horz" wrap="square" lIns="0" tIns="126364" rIns="0" bIns="0" rtlCol="0">
            <a:spAutoFit/>
          </a:bodyPr>
          <a:lstStyle/>
          <a:p>
            <a:pPr>
              <a:lnSpc>
                <a:spcPct val="100000"/>
              </a:lnSpc>
              <a:spcBef>
                <a:spcPts val="994"/>
              </a:spcBef>
            </a:pPr>
            <a:r>
              <a:rPr lang="es-ES" sz="2000" spc="-10" dirty="0" smtClean="0">
                <a:latin typeface="AktivGrotesk-Light" panose="020B0304020202020204" pitchFamily="34" charset="0"/>
                <a:cs typeface="Tahoma"/>
              </a:rPr>
              <a:t>Simular escenarios </a:t>
            </a:r>
            <a:r>
              <a:rPr lang="es-ES" sz="2000" spc="-10" dirty="0">
                <a:latin typeface="AktivGrotesk-Light" panose="020B0304020202020204" pitchFamily="34" charset="0"/>
                <a:cs typeface="Tahoma"/>
              </a:rPr>
              <a:t>de emergencia (</a:t>
            </a:r>
            <a:r>
              <a:rPr lang="es-ES" sz="2000" spc="-10" dirty="0" smtClean="0">
                <a:latin typeface="AktivGrotesk-Light" panose="020B0304020202020204" pitchFamily="34" charset="0"/>
                <a:cs typeface="Tahoma"/>
              </a:rPr>
              <a:t>incendios) </a:t>
            </a:r>
            <a:r>
              <a:rPr lang="es-ES" sz="2000" spc="-10" dirty="0">
                <a:latin typeface="AktivGrotesk-Light" panose="020B0304020202020204" pitchFamily="34" charset="0"/>
                <a:cs typeface="Tahoma"/>
              </a:rPr>
              <a:t>para optimizar los protocolos de evacuación, detectar cuellos de botella y entrenar a los equipos en condiciones virtuales controladas.</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b="1" dirty="0" smtClean="0"/>
              <a:t>Simulación </a:t>
            </a:r>
            <a:r>
              <a:rPr lang="es-ES" sz="2400" b="1" dirty="0"/>
              <a:t>de evacuaciones de emergencia</a:t>
            </a:r>
          </a:p>
        </p:txBody>
      </p:sp>
      <p:pic>
        <p:nvPicPr>
          <p:cNvPr id="28674" name="Picture 2" descr="Imagen gener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279"/>
          <a:stretch/>
        </p:blipFill>
        <p:spPr bwMode="auto">
          <a:xfrm>
            <a:off x="6384134" y="1984555"/>
            <a:ext cx="5488969" cy="310021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025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3143251"/>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974257"/>
          </a:xfrm>
          <a:prstGeom prst="rect">
            <a:avLst/>
          </a:prstGeom>
        </p:spPr>
        <p:txBody>
          <a:bodyPr vert="horz" wrap="square" lIns="0" tIns="126364" rIns="0" bIns="0" rtlCol="0">
            <a:spAutoFit/>
          </a:bodyPr>
          <a:lstStyle/>
          <a:p>
            <a:pPr>
              <a:lnSpc>
                <a:spcPct val="100000"/>
              </a:lnSpc>
              <a:spcBef>
                <a:spcPts val="994"/>
              </a:spcBef>
            </a:pPr>
            <a:r>
              <a:rPr lang="es-ES" sz="2000" spc="-10" dirty="0">
                <a:latin typeface="AktivGrotesk-Light" panose="020B0304020202020204" pitchFamily="34" charset="0"/>
                <a:cs typeface="Tahoma"/>
              </a:rPr>
              <a:t>Mediante sensores conectados al gemelo digital, </a:t>
            </a:r>
            <a:r>
              <a:rPr lang="es-ES" sz="2000" spc="-10" dirty="0" smtClean="0">
                <a:latin typeface="AktivGrotesk-Light" panose="020B0304020202020204" pitchFamily="34" charset="0"/>
                <a:cs typeface="Tahoma"/>
              </a:rPr>
              <a:t>ajustar </a:t>
            </a:r>
            <a:r>
              <a:rPr lang="es-ES" sz="2000" spc="-10" dirty="0">
                <a:latin typeface="AktivGrotesk-Light" panose="020B0304020202020204" pitchFamily="34" charset="0"/>
                <a:cs typeface="Tahoma"/>
              </a:rPr>
              <a:t>automáticamente la temperatura, humedad y calidad del aire en diferentes áreas del hospital, mejorando el confort de pacientes y personal, y reduciendo quejas o riesgos asociados.</a:t>
            </a:r>
            <a:endParaRPr sz="2000" dirty="0">
              <a:latin typeface="AktivGrotesk-Light" panose="020B0304020202020204" pitchFamily="34" charset="0"/>
            </a:endParaRPr>
          </a:p>
        </p:txBody>
      </p:sp>
      <p:sp>
        <p:nvSpPr>
          <p:cNvPr id="14" name="CuadroTexto 13"/>
          <p:cNvSpPr txBox="1"/>
          <p:nvPr/>
        </p:nvSpPr>
        <p:spPr>
          <a:xfrm>
            <a:off x="333284" y="1235409"/>
            <a:ext cx="5922235"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b="1" dirty="0"/>
              <a:t>Control de clima y confort ambiental</a:t>
            </a:r>
          </a:p>
        </p:txBody>
      </p:sp>
      <p:pic>
        <p:nvPicPr>
          <p:cNvPr id="29700" name="Picture 4" descr="https://sdmntprpolandcentral.oaiusercontent.com/files/00000000-7920-620a-9fc9-2e9467caf5e0/raw?se=2025-04-28T04%3A43%3A17Z&amp;sp=r&amp;sv=2024-08-04&amp;sr=b&amp;scid=eae1d7dd-f176-53c3-aa4c-9fff7cd7842d&amp;skoid=cdb71e28-0a5b-4faa-8cf5-de6084d65b8f&amp;sktid=a48cca56-e6da-484e-a814-9c849652bcb3&amp;skt=2025-04-28T02%3A02%3A52Z&amp;ske=2025-04-29T02%3A02%3A52Z&amp;sks=b&amp;skv=2024-08-04&amp;sig=D8aoiQb2dHIkdg7zDRSPcpNrPcU0pYjk2%2BPy21s7O54%3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891"/>
          <a:stretch/>
        </p:blipFill>
        <p:spPr bwMode="auto">
          <a:xfrm>
            <a:off x="6384134" y="1984555"/>
            <a:ext cx="5475518" cy="314325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84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666481"/>
          </a:xfrm>
          <a:prstGeom prst="rect">
            <a:avLst/>
          </a:prstGeom>
        </p:spPr>
        <p:txBody>
          <a:bodyPr vert="horz" wrap="square" lIns="0" tIns="126364" rIns="0" bIns="0" rtlCol="0">
            <a:spAutoFit/>
          </a:bodyPr>
          <a:lstStyle/>
          <a:p>
            <a:pPr>
              <a:lnSpc>
                <a:spcPct val="100000"/>
              </a:lnSpc>
              <a:spcBef>
                <a:spcPts val="994"/>
              </a:spcBef>
            </a:pPr>
            <a:r>
              <a:rPr lang="es-ES" sz="2000" spc="-10" dirty="0">
                <a:latin typeface="AktivGrotesk-Light" panose="020B0304020202020204" pitchFamily="34" charset="0"/>
                <a:cs typeface="Tahoma"/>
              </a:rPr>
              <a:t>A través de la monitorización continua de activos críticos (ascensores, calderas, equipos de imagen), </a:t>
            </a:r>
            <a:r>
              <a:rPr lang="es-ES" sz="2000" spc="-10" dirty="0" smtClean="0">
                <a:latin typeface="AktivGrotesk-Light" panose="020B0304020202020204" pitchFamily="34" charset="0"/>
                <a:cs typeface="Tahoma"/>
              </a:rPr>
              <a:t>predecir </a:t>
            </a:r>
            <a:r>
              <a:rPr lang="es-ES" sz="2000" spc="-10" dirty="0">
                <a:latin typeface="AktivGrotesk-Light" panose="020B0304020202020204" pitchFamily="34" charset="0"/>
                <a:cs typeface="Tahoma"/>
              </a:rPr>
              <a:t>fallos antes de que ocurran, programando mantenimientos preventivos que evitan interrupciones.</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b="1" dirty="0" smtClean="0"/>
              <a:t>Gestión </a:t>
            </a:r>
            <a:r>
              <a:rPr lang="es-ES" sz="2400" b="1" dirty="0"/>
              <a:t>predictiva del mantenimiento</a:t>
            </a:r>
          </a:p>
        </p:txBody>
      </p:sp>
      <p:pic>
        <p:nvPicPr>
          <p:cNvPr id="27650" name="Picture 2" descr="Imagen generada"/>
          <p:cNvPicPr>
            <a:picLocks noChangeAspect="1" noChangeArrowheads="1"/>
          </p:cNvPicPr>
          <p:nvPr/>
        </p:nvPicPr>
        <p:blipFill rotWithShape="1">
          <a:blip r:embed="rId4">
            <a:extLst>
              <a:ext uri="{28A0092B-C50C-407E-A947-70E740481C1C}">
                <a14:useLocalDpi xmlns:a14="http://schemas.microsoft.com/office/drawing/2010/main" val="0"/>
              </a:ext>
            </a:extLst>
          </a:blip>
          <a:srcRect t="23282" b="21007"/>
          <a:stretch/>
        </p:blipFill>
        <p:spPr bwMode="auto">
          <a:xfrm>
            <a:off x="6332306" y="1984555"/>
            <a:ext cx="5527346" cy="307931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0288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358704"/>
          </a:xfrm>
          <a:prstGeom prst="rect">
            <a:avLst/>
          </a:prstGeom>
        </p:spPr>
        <p:txBody>
          <a:bodyPr vert="horz" wrap="square" lIns="0" tIns="126364" rIns="0" bIns="0" rtlCol="0">
            <a:spAutoFit/>
          </a:bodyPr>
          <a:lstStyle/>
          <a:p>
            <a:pPr>
              <a:lnSpc>
                <a:spcPct val="100000"/>
              </a:lnSpc>
              <a:spcBef>
                <a:spcPts val="994"/>
              </a:spcBef>
            </a:pPr>
            <a:r>
              <a:rPr lang="es-ES" sz="2000" spc="-10" dirty="0" smtClean="0">
                <a:latin typeface="AktivGrotesk-Light" panose="020B0304020202020204" pitchFamily="34" charset="0"/>
                <a:cs typeface="Tahoma"/>
              </a:rPr>
              <a:t>Analizar el </a:t>
            </a:r>
            <a:r>
              <a:rPr lang="es-ES" sz="2000" spc="-10" dirty="0">
                <a:latin typeface="AktivGrotesk-Light" panose="020B0304020202020204" pitchFamily="34" charset="0"/>
                <a:cs typeface="Tahoma"/>
              </a:rPr>
              <a:t>uso energético de todo el hospital, detectando áreas de ineficiencia, proponiendo mejoras y contribuyendo a una reducción de costes y huella de carbono.</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Optimización del consumo energético</a:t>
            </a:r>
            <a:endParaRPr lang="es-ES" sz="2400" b="1" dirty="0"/>
          </a:p>
        </p:txBody>
      </p:sp>
      <p:pic>
        <p:nvPicPr>
          <p:cNvPr id="3074" name="Picture 2" descr="Imagen gener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851" b="4699"/>
          <a:stretch/>
        </p:blipFill>
        <p:spPr bwMode="auto">
          <a:xfrm>
            <a:off x="6332306" y="1984555"/>
            <a:ext cx="5559220" cy="2907485"/>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Imagen generada"/>
          <p:cNvPicPr>
            <a:picLocks noChangeAspect="1" noChangeArrowheads="1"/>
          </p:cNvPicPr>
          <p:nvPr/>
        </p:nvPicPr>
        <p:blipFill rotWithShape="1">
          <a:blip r:embed="rId5">
            <a:extLst>
              <a:ext uri="{28A0092B-C50C-407E-A947-70E740481C1C}">
                <a14:useLocalDpi xmlns:a14="http://schemas.microsoft.com/office/drawing/2010/main" val="0"/>
              </a:ext>
            </a:extLst>
          </a:blip>
          <a:srcRect t="23028" b="14665"/>
          <a:stretch/>
        </p:blipFill>
        <p:spPr bwMode="auto">
          <a:xfrm>
            <a:off x="6332306" y="1984555"/>
            <a:ext cx="5559220" cy="346374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7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666481"/>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Monitorizar en </a:t>
            </a:r>
            <a:r>
              <a:rPr lang="es-ES" sz="2000" spc="-10" dirty="0">
                <a:latin typeface="AktivGrotesk-Light" panose="020B0304020202020204" pitchFamily="34" charset="0"/>
                <a:cs typeface="Tahoma"/>
              </a:rPr>
              <a:t>tiempo real la calidad del aire en zonas críticas como quirófanos y </a:t>
            </a:r>
            <a:r>
              <a:rPr lang="es-ES" sz="2000" spc="-10" dirty="0" err="1">
                <a:latin typeface="AktivGrotesk-Light" panose="020B0304020202020204" pitchFamily="34" charset="0"/>
                <a:cs typeface="Tahoma"/>
              </a:rPr>
              <a:t>UCIs</a:t>
            </a:r>
            <a:r>
              <a:rPr lang="es-ES" sz="2000" spc="-10" dirty="0">
                <a:latin typeface="AktivGrotesk-Light" panose="020B0304020202020204" pitchFamily="34" charset="0"/>
                <a:cs typeface="Tahoma"/>
              </a:rPr>
              <a:t>, permitiendo actuar de inmediato ante cualquier anomalía que ponga en riesgo la seguridad de los pacientes.</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Control de calidad del aire en quirófanos</a:t>
            </a:r>
            <a:endParaRPr lang="es-ES" sz="2400" b="1" dirty="0"/>
          </a:p>
        </p:txBody>
      </p:sp>
      <p:pic>
        <p:nvPicPr>
          <p:cNvPr id="25602" name="Picture 2" descr="Imagen gener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4266"/>
          <a:stretch/>
        </p:blipFill>
        <p:spPr bwMode="auto">
          <a:xfrm>
            <a:off x="6350025" y="1984555"/>
            <a:ext cx="5523782" cy="278892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9090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666481"/>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Simular </a:t>
            </a:r>
            <a:r>
              <a:rPr lang="es-ES" sz="2000" spc="-10" dirty="0">
                <a:latin typeface="AktivGrotesk-Light" panose="020B0304020202020204" pitchFamily="34" charset="0"/>
                <a:cs typeface="Tahoma"/>
              </a:rPr>
              <a:t>en el gemelo digital los efectos de nuevas construcciones o reformas, evaluando cómo impactarían en el flujo de personas, energía y servicios antes de ejecutar la obra física.</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Planificación de reformas y ampliaciones</a:t>
            </a:r>
            <a:endParaRPr lang="es-ES" sz="2400" b="1" dirty="0"/>
          </a:p>
        </p:txBody>
      </p:sp>
      <p:pic>
        <p:nvPicPr>
          <p:cNvPr id="24578" name="Picture 2" descr="Imagen generada"/>
          <p:cNvPicPr>
            <a:picLocks noChangeAspect="1" noChangeArrowheads="1"/>
          </p:cNvPicPr>
          <p:nvPr/>
        </p:nvPicPr>
        <p:blipFill rotWithShape="1">
          <a:blip r:embed="rId4">
            <a:extLst>
              <a:ext uri="{28A0092B-C50C-407E-A947-70E740481C1C}">
                <a14:useLocalDpi xmlns:a14="http://schemas.microsoft.com/office/drawing/2010/main" val="0"/>
              </a:ext>
            </a:extLst>
          </a:blip>
          <a:srcRect t="21533" b="6371"/>
          <a:stretch/>
        </p:blipFill>
        <p:spPr bwMode="auto">
          <a:xfrm>
            <a:off x="6384134" y="1984555"/>
            <a:ext cx="5475518" cy="394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3875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6"/>
            <a:ext cx="5820734" cy="2731826"/>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666481"/>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Analizar </a:t>
            </a:r>
            <a:r>
              <a:rPr lang="es-ES" sz="2000" spc="-10" dirty="0">
                <a:latin typeface="AktivGrotesk-Light" panose="020B0304020202020204" pitchFamily="34" charset="0"/>
                <a:cs typeface="Tahoma"/>
              </a:rPr>
              <a:t>los movimientos de pacientes en consultas, urgencias o hospitalización, para identificar cuellos de botella y rediseñar procesos que reduzcan tiempos de espera y mejoren la experiencia del paciente.</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b="1" dirty="0" smtClean="0"/>
              <a:t>Optimización </a:t>
            </a:r>
            <a:r>
              <a:rPr lang="es-ES" sz="2400" b="1" dirty="0"/>
              <a:t>del flujo de pacientes</a:t>
            </a:r>
          </a:p>
        </p:txBody>
      </p:sp>
      <p:pic>
        <p:nvPicPr>
          <p:cNvPr id="23554" name="Picture 2" descr="Imagen gener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62"/>
          <a:stretch/>
        </p:blipFill>
        <p:spPr bwMode="auto">
          <a:xfrm>
            <a:off x="6332482" y="1984555"/>
            <a:ext cx="5527170" cy="273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538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68187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358704"/>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Facilitar el </a:t>
            </a:r>
            <a:r>
              <a:rPr lang="es-ES" sz="2000" spc="-10" dirty="0">
                <a:latin typeface="AktivGrotesk-Light" panose="020B0304020202020204" pitchFamily="34" charset="0"/>
                <a:cs typeface="Tahoma"/>
              </a:rPr>
              <a:t>control dinámico de áreas de aislamiento para enfermedades contagiosas, monitorizando accesos, ventilación y condiciones ambientales en tiempo real.</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Gestión de zonas de aislamiento</a:t>
            </a:r>
            <a:endParaRPr lang="es-ES" sz="2400" b="1" dirty="0"/>
          </a:p>
        </p:txBody>
      </p:sp>
      <p:pic>
        <p:nvPicPr>
          <p:cNvPr id="31746" name="Picture 2" descr="Imagen generada"/>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t="25586"/>
          <a:stretch/>
        </p:blipFill>
        <p:spPr bwMode="auto">
          <a:xfrm>
            <a:off x="6384134" y="1984555"/>
            <a:ext cx="5406004" cy="268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05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290748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666481"/>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Simular diferentes </a:t>
            </a:r>
            <a:r>
              <a:rPr lang="es-ES" sz="2000" spc="-10" dirty="0">
                <a:latin typeface="AktivGrotesk-Light" panose="020B0304020202020204" pitchFamily="34" charset="0"/>
                <a:cs typeface="Tahoma"/>
              </a:rPr>
              <a:t>escenarios de carga hospitalaria ante brotes infecciosos, optimizando la distribución de recursos críticos como camas UCI, ventiladores y personal médico.</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Modelado de escenarios ante pandemias</a:t>
            </a:r>
            <a:endParaRPr lang="es-ES" sz="2400" b="1" dirty="0"/>
          </a:p>
        </p:txBody>
      </p:sp>
      <p:pic>
        <p:nvPicPr>
          <p:cNvPr id="30722" name="Picture 2" descr="https://sdmntprpolandcentral.oaiusercontent.com/files/00000000-f444-620a-99ee-305ba8475374/raw?se=2025-04-28T05%3A04%3A44Z&amp;sp=r&amp;sv=2024-08-04&amp;sr=b&amp;scid=51458919-d80f-5f25-9441-e56ebb9ed872&amp;skoid=cdb71e28-0a5b-4faa-8cf5-de6084d65b8f&amp;sktid=a48cca56-e6da-484e-a814-9c849652bcb3&amp;skt=2025-04-28T04%3A04%3A40Z&amp;ske=2025-04-29T04%3A04%3A40Z&amp;sks=b&amp;skv=2024-08-04&amp;sig=iaGGIecJI6nsqXYQ1V2cCN2bWT5XcJeou5iQxzRoThE%3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348"/>
          <a:stretch/>
        </p:blipFill>
        <p:spPr bwMode="auto">
          <a:xfrm>
            <a:off x="6384134" y="1984555"/>
            <a:ext cx="5475518" cy="283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209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60026" y="1984555"/>
            <a:ext cx="5820734" cy="3242403"/>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AktivGrotesk-Regular" panose="020B0504020202020204" pitchFamily="34" charset="0"/>
              </a:rPr>
              <a:t>Niveles de madurez del gemelo digital </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3" name="object 14"/>
          <p:cNvSpPr txBox="1"/>
          <p:nvPr/>
        </p:nvSpPr>
        <p:spPr>
          <a:xfrm>
            <a:off x="563400" y="2451168"/>
            <a:ext cx="5225415" cy="1358704"/>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Controlar </a:t>
            </a:r>
            <a:r>
              <a:rPr lang="es-ES" sz="2000" spc="-10" dirty="0">
                <a:latin typeface="AktivGrotesk-Light" panose="020B0304020202020204" pitchFamily="34" charset="0"/>
                <a:cs typeface="Tahoma"/>
              </a:rPr>
              <a:t>en tiempo real la generación y retirada de residuos sanitarios peligrosos, asegurando su correcta trazabilidad y cumplimiento normativo.</a:t>
            </a:r>
            <a:endParaRPr sz="2000" dirty="0">
              <a:latin typeface="AktivGrotesk-Light" panose="020B0304020202020204" pitchFamily="34" charset="0"/>
            </a:endParaRPr>
          </a:p>
        </p:txBody>
      </p:sp>
      <p:sp>
        <p:nvSpPr>
          <p:cNvPr id="14" name="CuadroTexto 13"/>
          <p:cNvSpPr txBox="1"/>
          <p:nvPr/>
        </p:nvSpPr>
        <p:spPr>
          <a:xfrm>
            <a:off x="333284" y="1235409"/>
            <a:ext cx="686761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2400" dirty="0"/>
              <a:t>Gestión de residuos hospitalarios</a:t>
            </a:r>
            <a:endParaRPr lang="es-ES" sz="2400" b="1" dirty="0"/>
          </a:p>
        </p:txBody>
      </p:sp>
      <p:pic>
        <p:nvPicPr>
          <p:cNvPr id="32770" name="Picture 2" descr="Imagen generada"/>
          <p:cNvPicPr>
            <a:picLocks noChangeAspect="1" noChangeArrowheads="1"/>
          </p:cNvPicPr>
          <p:nvPr/>
        </p:nvPicPr>
        <p:blipFill rotWithShape="1">
          <a:blip r:embed="rId4">
            <a:extLst>
              <a:ext uri="{28A0092B-C50C-407E-A947-70E740481C1C}">
                <a14:useLocalDpi xmlns:a14="http://schemas.microsoft.com/office/drawing/2010/main" val="0"/>
              </a:ext>
            </a:extLst>
          </a:blip>
          <a:srcRect t="40784"/>
          <a:stretch/>
        </p:blipFill>
        <p:spPr bwMode="auto">
          <a:xfrm>
            <a:off x="6384134" y="1984555"/>
            <a:ext cx="5475518" cy="3242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92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p:cNvSpPr/>
          <p:nvPr/>
        </p:nvSpPr>
        <p:spPr>
          <a:xfrm>
            <a:off x="5383849" y="3719707"/>
            <a:ext cx="6475803" cy="2599397"/>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Rectángulo 1"/>
          <p:cNvSpPr/>
          <p:nvPr/>
        </p:nvSpPr>
        <p:spPr>
          <a:xfrm>
            <a:off x="333285" y="856523"/>
            <a:ext cx="6503352" cy="2570341"/>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Datos generales de la </a:t>
            </a:r>
            <a:r>
              <a:rPr lang="es-ES" sz="1400" b="1" dirty="0" err="1" smtClean="0">
                <a:solidFill>
                  <a:schemeClr val="bg1">
                    <a:lumMod val="50000"/>
                  </a:schemeClr>
                </a:solidFill>
                <a:latin typeface="AktivGrotesk-Regular" panose="020B0504020202020204" pitchFamily="34" charset="0"/>
              </a:rPr>
              <a:t>Corporació</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8" name="Rectángulo 7"/>
          <p:cNvSpPr/>
          <p:nvPr/>
        </p:nvSpPr>
        <p:spPr>
          <a:xfrm>
            <a:off x="585387" y="1057960"/>
            <a:ext cx="5999148" cy="2031325"/>
          </a:xfrm>
          <a:prstGeom prst="rect">
            <a:avLst/>
          </a:prstGeom>
        </p:spPr>
        <p:txBody>
          <a:bodyPr wrap="square">
            <a:spAutoFit/>
          </a:bodyPr>
          <a:lstStyle/>
          <a:p>
            <a:pPr algn="just"/>
            <a:r>
              <a:rPr lang="es-ES"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El </a:t>
            </a:r>
            <a:r>
              <a:rPr lang="es-ES"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hospital dispone de un área de </a:t>
            </a:r>
            <a:r>
              <a:rPr lang="es-ES" dirty="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Servicios Generales</a:t>
            </a:r>
            <a:r>
              <a:rPr lang="es-ES"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 en los que se incluye personal propio de </a:t>
            </a:r>
            <a:r>
              <a:rPr lang="es-ES" dirty="0" smtClean="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Obras</a:t>
            </a:r>
            <a:r>
              <a:rPr lang="es-ES"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 </a:t>
            </a:r>
            <a:r>
              <a:rPr lang="es-ES" dirty="0" smtClean="0">
                <a:solidFill>
                  <a:schemeClr val="bg1">
                    <a:lumMod val="50000"/>
                  </a:schemeClr>
                </a:solidFill>
                <a:latin typeface="AktivGrotesk-Medium" panose="020B0604020202020204" pitchFamily="34" charset="0"/>
                <a:ea typeface="Calibri" panose="020F0502020204030204" pitchFamily="34" charset="0"/>
                <a:cs typeface="Times New Roman" panose="02020603050405020304" pitchFamily="18" charset="0"/>
              </a:rPr>
              <a:t>Mantenimiento, Seguridad o Limpieza</a:t>
            </a:r>
            <a:r>
              <a:rPr lang="es-ES"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 entre otros.</a:t>
            </a:r>
          </a:p>
          <a:p>
            <a:pPr algn="just"/>
            <a:endParaRPr lang="es-ES"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endParaRPr>
          </a:p>
          <a:p>
            <a:pPr algn="just"/>
            <a:r>
              <a:rPr lang="es-ES" dirty="0" smtClean="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Estos </a:t>
            </a:r>
            <a:r>
              <a:rPr lang="es-ES" dirty="0">
                <a:solidFill>
                  <a:schemeClr val="bg1">
                    <a:lumMod val="50000"/>
                  </a:schemeClr>
                </a:solidFill>
                <a:latin typeface="AktivGrotesk-Light" panose="020B0304020202020204" pitchFamily="34" charset="0"/>
                <a:ea typeface="Calibri" panose="020F0502020204030204" pitchFamily="34" charset="0"/>
                <a:cs typeface="Times New Roman" panose="02020603050405020304" pitchFamily="18" charset="0"/>
              </a:rPr>
              <a:t>departamentos necesitan acceso a los planos de los diferentes edificios para el desarrollo diario de sus tareas.</a:t>
            </a:r>
          </a:p>
        </p:txBody>
      </p:sp>
      <p:pic>
        <p:nvPicPr>
          <p:cNvPr id="17" name="Imagen 16"/>
          <p:cNvPicPr>
            <a:picLocks noChangeAspect="1"/>
          </p:cNvPicPr>
          <p:nvPr/>
        </p:nvPicPr>
        <p:blipFill rotWithShape="1">
          <a:blip r:embed="rId2"/>
          <a:srcRect r="57447" b="28291"/>
          <a:stretch/>
        </p:blipFill>
        <p:spPr>
          <a:xfrm>
            <a:off x="333284" y="3719707"/>
            <a:ext cx="4806020" cy="2603261"/>
          </a:xfrm>
          <a:prstGeom prst="rect">
            <a:avLst/>
          </a:prstGeom>
        </p:spPr>
      </p:pic>
      <p:sp>
        <p:nvSpPr>
          <p:cNvPr id="18" name="Rectángulo 17"/>
          <p:cNvSpPr/>
          <p:nvPr/>
        </p:nvSpPr>
        <p:spPr>
          <a:xfrm>
            <a:off x="5657316" y="4142242"/>
            <a:ext cx="5956419" cy="1477328"/>
          </a:xfrm>
          <a:prstGeom prst="rect">
            <a:avLst/>
          </a:prstGeom>
        </p:spPr>
        <p:txBody>
          <a:bodyPr wrap="square">
            <a:spAutoFit/>
          </a:bodyPr>
          <a:lstStyle/>
          <a:p>
            <a:pPr algn="just"/>
            <a:r>
              <a:rPr lang="es-ES" dirty="0" smtClean="0">
                <a:solidFill>
                  <a:schemeClr val="bg1">
                    <a:lumMod val="50000"/>
                  </a:schemeClr>
                </a:solidFill>
                <a:latin typeface="AktivGrotesk-Light" panose="020B0304020202020204" pitchFamily="34" charset="0"/>
                <a:cs typeface="Times New Roman" panose="02020603050405020304" pitchFamily="18" charset="0"/>
              </a:rPr>
              <a:t>Estos planos se generan y mantienen internamente desde el departamento de </a:t>
            </a:r>
            <a:r>
              <a:rPr lang="es-ES" dirty="0" smtClean="0">
                <a:solidFill>
                  <a:schemeClr val="bg1">
                    <a:lumMod val="50000"/>
                  </a:schemeClr>
                </a:solidFill>
                <a:latin typeface="AktivGrotesk-Medium" panose="020B0604020202020204" pitchFamily="34" charset="0"/>
                <a:cs typeface="Times New Roman" panose="02020603050405020304" pitchFamily="18" charset="0"/>
              </a:rPr>
              <a:t>Infraestructuras </a:t>
            </a:r>
            <a:r>
              <a:rPr lang="es-ES" dirty="0" smtClean="0">
                <a:solidFill>
                  <a:schemeClr val="bg1">
                    <a:lumMod val="50000"/>
                  </a:schemeClr>
                </a:solidFill>
                <a:latin typeface="AktivGrotesk-Light" panose="020B0304020202020204" pitchFamily="34" charset="0"/>
                <a:cs typeface="Times New Roman" panose="02020603050405020304" pitchFamily="18" charset="0"/>
              </a:rPr>
              <a:t>y</a:t>
            </a:r>
            <a:r>
              <a:rPr lang="es-ES" dirty="0" smtClean="0">
                <a:solidFill>
                  <a:schemeClr val="bg1">
                    <a:lumMod val="50000"/>
                  </a:schemeClr>
                </a:solidFill>
                <a:latin typeface="AktivGrotesk-Medium" panose="020B0604020202020204" pitchFamily="34" charset="0"/>
                <a:cs typeface="Times New Roman" panose="02020603050405020304" pitchFamily="18" charset="0"/>
              </a:rPr>
              <a:t> Obras</a:t>
            </a:r>
            <a:r>
              <a:rPr lang="es-ES" dirty="0" smtClean="0">
                <a:solidFill>
                  <a:schemeClr val="bg1">
                    <a:lumMod val="50000"/>
                  </a:schemeClr>
                </a:solidFill>
                <a:latin typeface="AktivGrotesk-Light" panose="020B0304020202020204" pitchFamily="34" charset="0"/>
                <a:cs typeface="Times New Roman" panose="02020603050405020304" pitchFamily="18" charset="0"/>
              </a:rPr>
              <a:t>.</a:t>
            </a:r>
          </a:p>
          <a:p>
            <a:pPr algn="just"/>
            <a:endParaRPr lang="es-ES" dirty="0">
              <a:solidFill>
                <a:schemeClr val="bg1">
                  <a:lumMod val="50000"/>
                </a:schemeClr>
              </a:solidFill>
              <a:latin typeface="AktivGrotesk-Light" panose="020B0304020202020204" pitchFamily="34" charset="0"/>
              <a:cs typeface="Times New Roman" panose="02020603050405020304" pitchFamily="18" charset="0"/>
            </a:endParaRPr>
          </a:p>
          <a:p>
            <a:pPr algn="just"/>
            <a:r>
              <a:rPr lang="es-ES" dirty="0" smtClean="0">
                <a:solidFill>
                  <a:schemeClr val="bg1">
                    <a:lumMod val="50000"/>
                  </a:schemeClr>
                </a:solidFill>
                <a:latin typeface="AktivGrotesk-Light" panose="020B0304020202020204" pitchFamily="34" charset="0"/>
                <a:cs typeface="Times New Roman" panose="02020603050405020304" pitchFamily="18" charset="0"/>
              </a:rPr>
              <a:t>En 1990 se incorporan herramientas </a:t>
            </a:r>
            <a:r>
              <a:rPr lang="es-ES" dirty="0" smtClean="0">
                <a:solidFill>
                  <a:schemeClr val="bg1">
                    <a:lumMod val="50000"/>
                  </a:schemeClr>
                </a:solidFill>
                <a:latin typeface="AktivGrotesk-Medium" panose="020B0604020202020204" pitchFamily="34" charset="0"/>
                <a:cs typeface="Times New Roman" panose="02020603050405020304" pitchFamily="18" charset="0"/>
              </a:rPr>
              <a:t>CAD</a:t>
            </a:r>
            <a:r>
              <a:rPr lang="es-ES" dirty="0" smtClean="0">
                <a:solidFill>
                  <a:schemeClr val="bg1">
                    <a:lumMod val="50000"/>
                  </a:schemeClr>
                </a:solidFill>
                <a:latin typeface="AktivGrotesk-Light" panose="020B0304020202020204" pitchFamily="34" charset="0"/>
                <a:cs typeface="Times New Roman" panose="02020603050405020304" pitchFamily="18" charset="0"/>
              </a:rPr>
              <a:t> y se digitaliza toda la información registrada en papel.</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pic>
        <p:nvPicPr>
          <p:cNvPr id="20" name="Picture 2" descr="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037" r="16735"/>
          <a:stretch/>
        </p:blipFill>
        <p:spPr bwMode="auto">
          <a:xfrm>
            <a:off x="7032297" y="1561250"/>
            <a:ext cx="4827355" cy="130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8008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4068819" y="3105835"/>
            <a:ext cx="4275081" cy="646331"/>
          </a:xfrm>
          <a:prstGeom prst="rect">
            <a:avLst/>
          </a:prstGeom>
          <a:noFill/>
        </p:spPr>
        <p:txBody>
          <a:bodyPr wrap="square" rtlCol="0" anchor="ctr">
            <a:spAutoFit/>
          </a:bodyPr>
          <a:lstStyle/>
          <a:p>
            <a:pPr algn="ctr"/>
            <a:r>
              <a:rPr lang="es-ES" sz="3600" b="1" dirty="0" smtClean="0">
                <a:solidFill>
                  <a:schemeClr val="bg1"/>
                </a:solidFill>
                <a:latin typeface="Century Gothic"/>
              </a:rPr>
              <a:t>DESARROLLO</a:t>
            </a:r>
            <a:endParaRPr lang="fr-BE" sz="3600" dirty="0"/>
          </a:p>
        </p:txBody>
      </p:sp>
    </p:spTree>
    <p:extLst>
      <p:ext uri="{BB962C8B-B14F-4D97-AF65-F5344CB8AC3E}">
        <p14:creationId xmlns:p14="http://schemas.microsoft.com/office/powerpoint/2010/main" val="36941358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Century Gothic" panose="020B0502020202020204" pitchFamily="34" charset="0"/>
              </a:rPr>
              <a:t>Desarrollo</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grpSp>
        <p:nvGrpSpPr>
          <p:cNvPr id="12" name="Grupo 11"/>
          <p:cNvGrpSpPr/>
          <p:nvPr/>
        </p:nvGrpSpPr>
        <p:grpSpPr>
          <a:xfrm>
            <a:off x="1842095" y="1027245"/>
            <a:ext cx="7296117" cy="4938296"/>
            <a:chOff x="-87560" y="1052736"/>
            <a:chExt cx="8204340" cy="5578971"/>
          </a:xfrm>
        </p:grpSpPr>
        <p:sp>
          <p:nvSpPr>
            <p:cNvPr id="16" name="Rectángulo 15"/>
            <p:cNvSpPr/>
            <p:nvPr/>
          </p:nvSpPr>
          <p:spPr>
            <a:xfrm>
              <a:off x="-87560" y="1553486"/>
              <a:ext cx="1312986" cy="382477"/>
            </a:xfrm>
            <a:prstGeom prst="rect">
              <a:avLst/>
            </a:prstGeom>
          </p:spPr>
          <p:txBody>
            <a:bodyPr wrap="square">
              <a:spAutoFit/>
            </a:bodyPr>
            <a:lstStyle/>
            <a:p>
              <a:pPr algn="r"/>
              <a:r>
                <a:rPr lang="ca-ES" sz="1600" dirty="0" smtClean="0">
                  <a:latin typeface="Century Gothic" panose="020B0502020202020204" pitchFamily="34" charset="0"/>
                </a:rPr>
                <a:t>Modelo</a:t>
              </a:r>
              <a:endParaRPr lang="ca-ES" sz="1600" dirty="0">
                <a:latin typeface="Century Gothic" panose="020B0502020202020204" pitchFamily="34" charset="0"/>
              </a:endParaRPr>
            </a:p>
          </p:txBody>
        </p:sp>
        <p:sp>
          <p:nvSpPr>
            <p:cNvPr id="17" name="Rectángulo redondeado 16"/>
            <p:cNvSpPr/>
            <p:nvPr/>
          </p:nvSpPr>
          <p:spPr>
            <a:xfrm>
              <a:off x="1301503" y="1052736"/>
              <a:ext cx="2154414" cy="1715372"/>
            </a:xfrm>
            <a:prstGeom prst="roundRect">
              <a:avLst/>
            </a:prstGeom>
            <a:solidFill>
              <a:srgbClr val="7DB69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ca-ES"/>
            </a:p>
          </p:txBody>
        </p:sp>
        <p:pic>
          <p:nvPicPr>
            <p:cNvPr id="18" name="Imagen 17"/>
            <p:cNvPicPr>
              <a:picLocks noChangeAspect="1"/>
            </p:cNvPicPr>
            <p:nvPr/>
          </p:nvPicPr>
          <p:blipFill rotWithShape="1">
            <a:blip r:embed="rId4">
              <a:clrChange>
                <a:clrFrom>
                  <a:srgbClr val="FFFFFF"/>
                </a:clrFrom>
                <a:clrTo>
                  <a:srgbClr val="FFFFFF">
                    <a:alpha val="0"/>
                  </a:srgbClr>
                </a:clrTo>
              </a:clrChange>
            </a:blip>
            <a:srcRect l="46473" t="23078" r="856" b="12308"/>
            <a:stretch/>
          </p:blipFill>
          <p:spPr>
            <a:xfrm>
              <a:off x="1291989" y="1191007"/>
              <a:ext cx="2196861" cy="1356884"/>
            </a:xfrm>
            <a:prstGeom prst="rect">
              <a:avLst/>
            </a:prstGeom>
          </p:spPr>
        </p:pic>
        <p:sp>
          <p:nvSpPr>
            <p:cNvPr id="19" name="Rectángulo 18"/>
            <p:cNvSpPr/>
            <p:nvPr/>
          </p:nvSpPr>
          <p:spPr>
            <a:xfrm>
              <a:off x="354772" y="3556774"/>
              <a:ext cx="870654" cy="382477"/>
            </a:xfrm>
            <a:prstGeom prst="rect">
              <a:avLst/>
            </a:prstGeom>
          </p:spPr>
          <p:txBody>
            <a:bodyPr wrap="square">
              <a:spAutoFit/>
            </a:bodyPr>
            <a:lstStyle/>
            <a:p>
              <a:pPr algn="r"/>
              <a:r>
                <a:rPr lang="ca-ES" sz="1600" dirty="0" smtClean="0">
                  <a:latin typeface="Century Gothic" panose="020B0502020202020204" pitchFamily="34" charset="0"/>
                </a:rPr>
                <a:t>BMS</a:t>
              </a:r>
              <a:endParaRPr lang="ca-ES" sz="1600" dirty="0">
                <a:latin typeface="Century Gothic" panose="020B0502020202020204" pitchFamily="34" charset="0"/>
              </a:endParaRPr>
            </a:p>
          </p:txBody>
        </p:sp>
        <p:sp>
          <p:nvSpPr>
            <p:cNvPr id="20" name="Rectángulo redondeado 19"/>
            <p:cNvSpPr/>
            <p:nvPr/>
          </p:nvSpPr>
          <p:spPr>
            <a:xfrm>
              <a:off x="1303704" y="3009772"/>
              <a:ext cx="2154414" cy="1715372"/>
            </a:xfrm>
            <a:prstGeom prst="roundRect">
              <a:avLst/>
            </a:prstGeom>
            <a:solidFill>
              <a:srgbClr val="7DB69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ca-ES"/>
            </a:p>
          </p:txBody>
        </p:sp>
        <p:sp>
          <p:nvSpPr>
            <p:cNvPr id="21" name="Rectángulo 20"/>
            <p:cNvSpPr/>
            <p:nvPr/>
          </p:nvSpPr>
          <p:spPr>
            <a:xfrm>
              <a:off x="225258" y="5589354"/>
              <a:ext cx="1000168" cy="382477"/>
            </a:xfrm>
            <a:prstGeom prst="rect">
              <a:avLst/>
            </a:prstGeom>
          </p:spPr>
          <p:txBody>
            <a:bodyPr wrap="square">
              <a:spAutoFit/>
            </a:bodyPr>
            <a:lstStyle/>
            <a:p>
              <a:pPr algn="r"/>
              <a:r>
                <a:rPr lang="ca-ES" sz="1600" dirty="0" smtClean="0">
                  <a:latin typeface="Century Gothic" panose="020B0502020202020204" pitchFamily="34" charset="0"/>
                </a:rPr>
                <a:t>GMAO</a:t>
              </a:r>
              <a:endParaRPr lang="ca-ES" sz="1600" dirty="0">
                <a:latin typeface="Century Gothic" panose="020B0502020202020204" pitchFamily="34" charset="0"/>
              </a:endParaRPr>
            </a:p>
          </p:txBody>
        </p:sp>
        <p:sp>
          <p:nvSpPr>
            <p:cNvPr id="22" name="Rectángulo redondeado 21"/>
            <p:cNvSpPr/>
            <p:nvPr/>
          </p:nvSpPr>
          <p:spPr>
            <a:xfrm>
              <a:off x="1307329" y="4916335"/>
              <a:ext cx="2154414" cy="1715372"/>
            </a:xfrm>
            <a:prstGeom prst="roundRect">
              <a:avLst/>
            </a:prstGeom>
            <a:solidFill>
              <a:srgbClr val="7DB69D"/>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ca-ES"/>
            </a:p>
          </p:txBody>
        </p:sp>
        <p:pic>
          <p:nvPicPr>
            <p:cNvPr id="23" name="Imagen 22"/>
            <p:cNvPicPr>
              <a:picLocks noChangeAspect="1"/>
            </p:cNvPicPr>
            <p:nvPr/>
          </p:nvPicPr>
          <p:blipFill>
            <a:blip r:embed="rId5"/>
            <a:stretch>
              <a:fillRect/>
            </a:stretch>
          </p:blipFill>
          <p:spPr>
            <a:xfrm>
              <a:off x="1486418" y="3258325"/>
              <a:ext cx="1882406" cy="1269087"/>
            </a:xfrm>
            <a:prstGeom prst="rect">
              <a:avLst/>
            </a:prstGeom>
          </p:spPr>
        </p:pic>
        <p:pic>
          <p:nvPicPr>
            <p:cNvPr id="24" name="Imagen 23"/>
            <p:cNvPicPr>
              <a:picLocks noChangeAspect="1"/>
            </p:cNvPicPr>
            <p:nvPr/>
          </p:nvPicPr>
          <p:blipFill>
            <a:blip r:embed="rId6"/>
            <a:stretch>
              <a:fillRect/>
            </a:stretch>
          </p:blipFill>
          <p:spPr>
            <a:xfrm>
              <a:off x="1486418" y="5333676"/>
              <a:ext cx="1825694" cy="880689"/>
            </a:xfrm>
            <a:prstGeom prst="rect">
              <a:avLst/>
            </a:prstGeom>
          </p:spPr>
        </p:pic>
        <p:sp>
          <p:nvSpPr>
            <p:cNvPr id="25" name="Flecha doblada 24"/>
            <p:cNvSpPr/>
            <p:nvPr/>
          </p:nvSpPr>
          <p:spPr>
            <a:xfrm rot="5400000">
              <a:off x="3779530" y="1403313"/>
              <a:ext cx="906779" cy="1207123"/>
            </a:xfrm>
            <a:prstGeom prst="bentArrow">
              <a:avLst>
                <a:gd name="adj1" fmla="val 9058"/>
                <a:gd name="adj2" fmla="val 11525"/>
                <a:gd name="adj3" fmla="val 15531"/>
                <a:gd name="adj4" fmla="val 43750"/>
              </a:avLst>
            </a:prstGeom>
            <a:solidFill>
              <a:srgbClr val="7DB69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6" name="Flecha doblada 25"/>
            <p:cNvSpPr/>
            <p:nvPr/>
          </p:nvSpPr>
          <p:spPr>
            <a:xfrm rot="5400000" flipH="1">
              <a:off x="3841706" y="5232692"/>
              <a:ext cx="808541" cy="1207123"/>
            </a:xfrm>
            <a:prstGeom prst="bentArrow">
              <a:avLst>
                <a:gd name="adj1" fmla="val 9058"/>
                <a:gd name="adj2" fmla="val 11525"/>
                <a:gd name="adj3" fmla="val 15531"/>
                <a:gd name="adj4" fmla="val 43750"/>
              </a:avLst>
            </a:prstGeom>
            <a:solidFill>
              <a:srgbClr val="7DB69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7" name="Flecha derecha 26"/>
            <p:cNvSpPr/>
            <p:nvPr/>
          </p:nvSpPr>
          <p:spPr>
            <a:xfrm>
              <a:off x="3614646" y="3717032"/>
              <a:ext cx="459546" cy="150426"/>
            </a:xfrm>
            <a:prstGeom prst="rightArrow">
              <a:avLst/>
            </a:prstGeom>
            <a:solidFill>
              <a:srgbClr val="7DB69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8" name="Rectángulo 27"/>
            <p:cNvSpPr/>
            <p:nvPr/>
          </p:nvSpPr>
          <p:spPr>
            <a:xfrm>
              <a:off x="5596500" y="1995205"/>
              <a:ext cx="2520280" cy="382477"/>
            </a:xfrm>
            <a:prstGeom prst="rect">
              <a:avLst/>
            </a:prstGeom>
          </p:spPr>
          <p:txBody>
            <a:bodyPr wrap="square">
              <a:spAutoFit/>
            </a:bodyPr>
            <a:lstStyle/>
            <a:p>
              <a:pPr algn="ctr"/>
              <a:r>
                <a:rPr lang="ca-ES" sz="1600" dirty="0" smtClean="0">
                  <a:latin typeface="AktivGrotesk-Medium" panose="020B0604020202020204" pitchFamily="34" charset="0"/>
                </a:rPr>
                <a:t>GEMELO DIGITAL</a:t>
              </a:r>
              <a:endParaRPr lang="ca-ES" sz="1600" dirty="0">
                <a:latin typeface="AktivGrotesk-Medium" panose="020B0604020202020204" pitchFamily="34" charset="0"/>
              </a:endParaRPr>
            </a:p>
          </p:txBody>
        </p:sp>
      </p:grpSp>
      <p:pic>
        <p:nvPicPr>
          <p:cNvPr id="29" name="Imagen 28"/>
          <p:cNvPicPr>
            <a:picLocks noChangeAspect="1"/>
          </p:cNvPicPr>
          <p:nvPr/>
        </p:nvPicPr>
        <p:blipFill rotWithShape="1">
          <a:blip r:embed="rId7"/>
          <a:srcRect l="50023"/>
          <a:stretch/>
        </p:blipFill>
        <p:spPr>
          <a:xfrm>
            <a:off x="5852186" y="2372082"/>
            <a:ext cx="4330768" cy="2437195"/>
          </a:xfrm>
          <a:prstGeom prst="rect">
            <a:avLst/>
          </a:prstGeom>
        </p:spPr>
      </p:pic>
      <p:sp>
        <p:nvSpPr>
          <p:cNvPr id="30" name="Rectángulo 29"/>
          <p:cNvSpPr/>
          <p:nvPr/>
        </p:nvSpPr>
        <p:spPr>
          <a:xfrm>
            <a:off x="6393327" y="4922881"/>
            <a:ext cx="3522424" cy="338554"/>
          </a:xfrm>
          <a:prstGeom prst="rect">
            <a:avLst/>
          </a:prstGeom>
        </p:spPr>
        <p:txBody>
          <a:bodyPr wrap="square">
            <a:spAutoFit/>
          </a:bodyPr>
          <a:lstStyle/>
          <a:p>
            <a:pPr algn="ctr"/>
            <a:r>
              <a:rPr lang="ca-ES" sz="1600" dirty="0" smtClean="0">
                <a:latin typeface="Century Gothic" panose="020B0502020202020204" pitchFamily="34" charset="0"/>
              </a:rPr>
              <a:t>Plataforma única de </a:t>
            </a:r>
            <a:r>
              <a:rPr lang="ca-ES" sz="1600" dirty="0" err="1" smtClean="0">
                <a:latin typeface="Century Gothic" panose="020B0502020202020204" pitchFamily="34" charset="0"/>
              </a:rPr>
              <a:t>trabajo</a:t>
            </a:r>
            <a:endParaRPr lang="ca-ES" sz="1600" dirty="0">
              <a:latin typeface="Century Gothic" panose="020B0502020202020204" pitchFamily="34" charset="0"/>
            </a:endParaRPr>
          </a:p>
        </p:txBody>
      </p:sp>
    </p:spTree>
    <p:extLst>
      <p:ext uri="{BB962C8B-B14F-4D97-AF65-F5344CB8AC3E}">
        <p14:creationId xmlns:p14="http://schemas.microsoft.com/office/powerpoint/2010/main" val="3975386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Century Gothic" panose="020B0502020202020204" pitchFamily="34" charset="0"/>
              </a:rPr>
              <a:t>Plataforma </a:t>
            </a:r>
            <a:r>
              <a:rPr lang="es-ES" sz="1400" b="1" dirty="0" err="1">
                <a:solidFill>
                  <a:schemeClr val="bg1">
                    <a:lumMod val="50000"/>
                  </a:schemeClr>
                </a:solidFill>
                <a:latin typeface="Century Gothic" panose="020B0502020202020204" pitchFamily="34" charset="0"/>
              </a:rPr>
              <a:t>OpenBIM</a:t>
            </a:r>
            <a:r>
              <a:rPr lang="es-ES" sz="1400" b="1" dirty="0">
                <a:solidFill>
                  <a:schemeClr val="bg1">
                    <a:lumMod val="50000"/>
                  </a:schemeClr>
                </a:solidFill>
                <a:latin typeface="Century Gothic" panose="020B0502020202020204" pitchFamily="34" charset="0"/>
              </a:rPr>
              <a:t> vs </a:t>
            </a:r>
            <a:r>
              <a:rPr lang="es-ES" sz="1400" b="1" dirty="0" smtClean="0">
                <a:solidFill>
                  <a:schemeClr val="bg1">
                    <a:lumMod val="50000"/>
                  </a:schemeClr>
                </a:solidFill>
                <a:latin typeface="Century Gothic" panose="020B0502020202020204" pitchFamily="34" charset="0"/>
              </a:rPr>
              <a:t>Cerrada</a:t>
            </a:r>
            <a:endParaRPr lang="es-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56" name="Rectángulo 55"/>
          <p:cNvSpPr/>
          <p:nvPr/>
        </p:nvSpPr>
        <p:spPr>
          <a:xfrm>
            <a:off x="260026" y="2238555"/>
            <a:ext cx="5820734" cy="386760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57" name="object 14"/>
          <p:cNvSpPr txBox="1"/>
          <p:nvPr/>
        </p:nvSpPr>
        <p:spPr>
          <a:xfrm>
            <a:off x="698733" y="2705168"/>
            <a:ext cx="4943320" cy="3051475"/>
          </a:xfrm>
          <a:prstGeom prst="rect">
            <a:avLst/>
          </a:prstGeom>
        </p:spPr>
        <p:txBody>
          <a:bodyPr vert="horz" wrap="square" lIns="0" tIns="126364" rIns="0" bIns="0" rtlCol="0">
            <a:spAutoFit/>
          </a:bodyPr>
          <a:lstStyle/>
          <a:p>
            <a:pPr marL="342900" indent="-342900" algn="just">
              <a:lnSpc>
                <a:spcPct val="100000"/>
              </a:lnSpc>
              <a:spcBef>
                <a:spcPts val="994"/>
              </a:spcBef>
              <a:buFont typeface="Wingdings" panose="05000000000000000000" pitchFamily="2" charset="2"/>
              <a:buChar char="§"/>
            </a:pPr>
            <a:r>
              <a:rPr lang="es-ES" sz="2000" spc="-10" dirty="0" smtClean="0">
                <a:latin typeface="AktivGrotesk-Light" panose="020B0304020202020204" pitchFamily="34" charset="0"/>
                <a:cs typeface="Tahoma"/>
              </a:rPr>
              <a:t>Interoperabilidad real</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Longevidad y portabilidad de los </a:t>
            </a:r>
            <a:r>
              <a:rPr lang="es-ES" sz="2000" dirty="0" smtClean="0">
                <a:latin typeface="AktivGrotesk-Light" panose="020B0304020202020204" pitchFamily="34" charset="0"/>
              </a:rPr>
              <a:t>datos</a:t>
            </a:r>
          </a:p>
          <a:p>
            <a:pPr marL="342900" indent="-342900" algn="just">
              <a:lnSpc>
                <a:spcPct val="100000"/>
              </a:lnSpc>
              <a:spcBef>
                <a:spcPts val="994"/>
              </a:spcBef>
              <a:buFont typeface="Wingdings" panose="05000000000000000000" pitchFamily="2" charset="2"/>
              <a:buChar char="§"/>
            </a:pPr>
            <a:r>
              <a:rPr lang="es-ES" sz="2000" dirty="0" smtClean="0">
                <a:latin typeface="AktivGrotesk-Light" panose="020B0304020202020204" pitchFamily="34" charset="0"/>
              </a:rPr>
              <a:t>Transparencia</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Competencia entre </a:t>
            </a:r>
            <a:r>
              <a:rPr lang="es-ES" sz="2000" dirty="0" smtClean="0">
                <a:latin typeface="AktivGrotesk-Light" panose="020B0304020202020204" pitchFamily="34" charset="0"/>
              </a:rPr>
              <a:t>proveedores</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Mayor control sobre tu gemelo </a:t>
            </a:r>
            <a:r>
              <a:rPr lang="es-ES" sz="2000" dirty="0" smtClean="0">
                <a:latin typeface="AktivGrotesk-Light" panose="020B0304020202020204" pitchFamily="34" charset="0"/>
              </a:rPr>
              <a:t>digital</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Facilita la colaboración</a:t>
            </a:r>
            <a:endParaRPr lang="es-ES" sz="2000" dirty="0" smtClean="0">
              <a:latin typeface="AktivGrotesk-Light" panose="020B0304020202020204" pitchFamily="34" charset="0"/>
            </a:endParaRPr>
          </a:p>
          <a:p>
            <a:pPr marL="342900" indent="-342900" algn="just">
              <a:lnSpc>
                <a:spcPct val="100000"/>
              </a:lnSpc>
              <a:spcBef>
                <a:spcPts val="994"/>
              </a:spcBef>
              <a:buFont typeface="Wingdings" panose="05000000000000000000" pitchFamily="2" charset="2"/>
              <a:buChar char="§"/>
            </a:pPr>
            <a:endParaRPr sz="2000" dirty="0">
              <a:latin typeface="AktivGrotesk-Light" panose="020B0304020202020204" pitchFamily="34" charset="0"/>
            </a:endParaRPr>
          </a:p>
        </p:txBody>
      </p:sp>
      <p:sp>
        <p:nvSpPr>
          <p:cNvPr id="59" name="CuadroTexto 58"/>
          <p:cNvSpPr txBox="1"/>
          <p:nvPr/>
        </p:nvSpPr>
        <p:spPr>
          <a:xfrm>
            <a:off x="2310875" y="1629459"/>
            <a:ext cx="171903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2400" dirty="0" smtClean="0">
                <a:solidFill>
                  <a:srgbClr val="00B050"/>
                </a:solidFill>
              </a:rPr>
              <a:t>PROS</a:t>
            </a:r>
            <a:endParaRPr lang="es-ES" sz="2400" b="1" dirty="0">
              <a:solidFill>
                <a:srgbClr val="00B050"/>
              </a:solidFill>
            </a:endParaRPr>
          </a:p>
        </p:txBody>
      </p:sp>
      <p:sp>
        <p:nvSpPr>
          <p:cNvPr id="12" name="Rectángulo 11"/>
          <p:cNvSpPr/>
          <p:nvPr/>
        </p:nvSpPr>
        <p:spPr>
          <a:xfrm>
            <a:off x="6255520" y="2238555"/>
            <a:ext cx="5714709" cy="3867606"/>
          </a:xfrm>
          <a:prstGeom prst="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3" name="object 14"/>
          <p:cNvSpPr txBox="1"/>
          <p:nvPr/>
        </p:nvSpPr>
        <p:spPr>
          <a:xfrm>
            <a:off x="6729418" y="2737543"/>
            <a:ext cx="5130234" cy="1307408"/>
          </a:xfrm>
          <a:prstGeom prst="rect">
            <a:avLst/>
          </a:prstGeom>
        </p:spPr>
        <p:txBody>
          <a:bodyPr vert="horz" wrap="square" lIns="0" tIns="126364" rIns="0" bIns="0" rtlCol="0">
            <a:spAutoFit/>
          </a:bodyPr>
          <a:lstStyle/>
          <a:p>
            <a:pPr marL="342900" indent="-342900" algn="just">
              <a:lnSpc>
                <a:spcPct val="100000"/>
              </a:lnSpc>
              <a:spcBef>
                <a:spcPts val="994"/>
              </a:spcBef>
              <a:buFont typeface="Wingdings" panose="05000000000000000000" pitchFamily="2" charset="2"/>
              <a:buChar char="§"/>
            </a:pPr>
            <a:r>
              <a:rPr lang="es-ES" sz="2000" spc="-10" dirty="0" smtClean="0">
                <a:latin typeface="AktivGrotesk-Light" panose="020B0304020202020204" pitchFamily="34" charset="0"/>
                <a:cs typeface="Tahoma"/>
              </a:rPr>
              <a:t>Curva </a:t>
            </a:r>
            <a:r>
              <a:rPr lang="es-ES" sz="2000" spc="-10" dirty="0">
                <a:latin typeface="AktivGrotesk-Light" panose="020B0304020202020204" pitchFamily="34" charset="0"/>
                <a:cs typeface="Tahoma"/>
              </a:rPr>
              <a:t>de aprendizaje </a:t>
            </a:r>
            <a:r>
              <a:rPr lang="es-ES" sz="2000" spc="-10" dirty="0" smtClean="0">
                <a:latin typeface="AktivGrotesk-Light" panose="020B0304020202020204" pitchFamily="34" charset="0"/>
                <a:cs typeface="Tahoma"/>
              </a:rPr>
              <a:t>inicial</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Calidad variable en </a:t>
            </a:r>
            <a:r>
              <a:rPr lang="es-ES" sz="2000" dirty="0" smtClean="0">
                <a:latin typeface="AktivGrotesk-Light" panose="020B0304020202020204" pitchFamily="34" charset="0"/>
              </a:rPr>
              <a:t>implementaciones</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Mayor necesidad de coordinación</a:t>
            </a:r>
            <a:endParaRPr sz="2000" dirty="0">
              <a:latin typeface="AktivGrotesk-Light" panose="020B0304020202020204" pitchFamily="34" charset="0"/>
            </a:endParaRPr>
          </a:p>
        </p:txBody>
      </p:sp>
      <p:sp>
        <p:nvSpPr>
          <p:cNvPr id="14" name="CuadroTexto 13"/>
          <p:cNvSpPr txBox="1"/>
          <p:nvPr/>
        </p:nvSpPr>
        <p:spPr>
          <a:xfrm>
            <a:off x="7892154" y="1629458"/>
            <a:ext cx="2441440"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2400" dirty="0" smtClean="0">
                <a:solidFill>
                  <a:srgbClr val="FF0000"/>
                </a:solidFill>
              </a:rPr>
              <a:t>CONTRAS</a:t>
            </a:r>
            <a:endParaRPr lang="es-ES" sz="2400" b="1" dirty="0">
              <a:solidFill>
                <a:srgbClr val="FF0000"/>
              </a:solidFill>
            </a:endParaRPr>
          </a:p>
        </p:txBody>
      </p:sp>
      <p:sp>
        <p:nvSpPr>
          <p:cNvPr id="15" name="CuadroTexto 14"/>
          <p:cNvSpPr txBox="1"/>
          <p:nvPr/>
        </p:nvSpPr>
        <p:spPr>
          <a:xfrm>
            <a:off x="5000995" y="803259"/>
            <a:ext cx="2190947" cy="58477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3200" dirty="0" err="1" smtClean="0"/>
              <a:t>OpenBIM</a:t>
            </a:r>
            <a:endParaRPr lang="es-ES" sz="3200" b="1" dirty="0"/>
          </a:p>
        </p:txBody>
      </p:sp>
    </p:spTree>
    <p:extLst>
      <p:ext uri="{BB962C8B-B14F-4D97-AF65-F5344CB8AC3E}">
        <p14:creationId xmlns:p14="http://schemas.microsoft.com/office/powerpoint/2010/main" val="41577393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Century Gothic" panose="020B0502020202020204" pitchFamily="34" charset="0"/>
              </a:rPr>
              <a:t>Plataforma </a:t>
            </a:r>
            <a:r>
              <a:rPr lang="es-ES" sz="1400" b="1" dirty="0" err="1">
                <a:solidFill>
                  <a:schemeClr val="bg1">
                    <a:lumMod val="50000"/>
                  </a:schemeClr>
                </a:solidFill>
                <a:latin typeface="Century Gothic" panose="020B0502020202020204" pitchFamily="34" charset="0"/>
              </a:rPr>
              <a:t>OpenBIM</a:t>
            </a:r>
            <a:r>
              <a:rPr lang="es-ES" sz="1400" b="1" dirty="0">
                <a:solidFill>
                  <a:schemeClr val="bg1">
                    <a:lumMod val="50000"/>
                  </a:schemeClr>
                </a:solidFill>
                <a:latin typeface="Century Gothic" panose="020B0502020202020204" pitchFamily="34" charset="0"/>
              </a:rPr>
              <a:t> vs </a:t>
            </a:r>
            <a:r>
              <a:rPr lang="es-ES" sz="1400" b="1" dirty="0" smtClean="0">
                <a:solidFill>
                  <a:schemeClr val="bg1">
                    <a:lumMod val="50000"/>
                  </a:schemeClr>
                </a:solidFill>
                <a:latin typeface="Century Gothic" panose="020B0502020202020204" pitchFamily="34" charset="0"/>
              </a:rPr>
              <a:t>Cerrada</a:t>
            </a:r>
            <a:endParaRPr lang="es-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56" name="Rectángulo 55"/>
          <p:cNvSpPr/>
          <p:nvPr/>
        </p:nvSpPr>
        <p:spPr>
          <a:xfrm>
            <a:off x="260026" y="2238555"/>
            <a:ext cx="5820734" cy="3867605"/>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57" name="object 14"/>
          <p:cNvSpPr txBox="1"/>
          <p:nvPr/>
        </p:nvSpPr>
        <p:spPr>
          <a:xfrm>
            <a:off x="698733" y="2705168"/>
            <a:ext cx="4943320" cy="2179442"/>
          </a:xfrm>
          <a:prstGeom prst="rect">
            <a:avLst/>
          </a:prstGeom>
        </p:spPr>
        <p:txBody>
          <a:bodyPr vert="horz" wrap="square" lIns="0" tIns="126364" rIns="0" bIns="0" rtlCol="0">
            <a:spAutoFit/>
          </a:bodyPr>
          <a:lstStyle/>
          <a:p>
            <a:pPr marL="342900" indent="-342900" algn="just">
              <a:lnSpc>
                <a:spcPct val="100000"/>
              </a:lnSpc>
              <a:spcBef>
                <a:spcPts val="994"/>
              </a:spcBef>
              <a:buFont typeface="Wingdings" panose="05000000000000000000" pitchFamily="2" charset="2"/>
              <a:buChar char="§"/>
            </a:pPr>
            <a:r>
              <a:rPr lang="es-ES" sz="2000" spc="-10" dirty="0">
                <a:latin typeface="AktivGrotesk-Light" panose="020B0304020202020204" pitchFamily="34" charset="0"/>
                <a:cs typeface="Tahoma"/>
              </a:rPr>
              <a:t>Experiencia de usuario más fluida</a:t>
            </a:r>
            <a:endParaRPr lang="es-ES" sz="2000" spc="-10" dirty="0" smtClean="0">
              <a:latin typeface="AktivGrotesk-Light" panose="020B0304020202020204" pitchFamily="34" charset="0"/>
              <a:cs typeface="Tahoma"/>
            </a:endParaRP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Actualizaciones y soporte centralizados</a:t>
            </a:r>
            <a:endParaRPr lang="es-ES" sz="2000" dirty="0" smtClean="0">
              <a:latin typeface="AktivGrotesk-Light" panose="020B0304020202020204" pitchFamily="34" charset="0"/>
            </a:endParaRP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Optimización de </a:t>
            </a:r>
            <a:r>
              <a:rPr lang="es-ES" sz="2000" dirty="0" smtClean="0">
                <a:latin typeface="AktivGrotesk-Light" panose="020B0304020202020204" pitchFamily="34" charset="0"/>
              </a:rPr>
              <a:t>rendimiento</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Funciones </a:t>
            </a:r>
            <a:r>
              <a:rPr lang="es-ES" sz="2000" dirty="0" smtClean="0">
                <a:latin typeface="AktivGrotesk-Light" panose="020B0304020202020204" pitchFamily="34" charset="0"/>
              </a:rPr>
              <a:t>exclusivas</a:t>
            </a:r>
          </a:p>
          <a:p>
            <a:pPr marL="342900" indent="-342900" algn="just">
              <a:lnSpc>
                <a:spcPct val="100000"/>
              </a:lnSpc>
              <a:spcBef>
                <a:spcPts val="994"/>
              </a:spcBef>
              <a:buFont typeface="Wingdings" panose="05000000000000000000" pitchFamily="2" charset="2"/>
              <a:buChar char="§"/>
            </a:pPr>
            <a:endParaRPr sz="2000" dirty="0">
              <a:latin typeface="AktivGrotesk-Light" panose="020B0304020202020204" pitchFamily="34" charset="0"/>
            </a:endParaRPr>
          </a:p>
        </p:txBody>
      </p:sp>
      <p:sp>
        <p:nvSpPr>
          <p:cNvPr id="59" name="CuadroTexto 58"/>
          <p:cNvSpPr txBox="1"/>
          <p:nvPr/>
        </p:nvSpPr>
        <p:spPr>
          <a:xfrm>
            <a:off x="2310875" y="1629459"/>
            <a:ext cx="1719036"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2400" dirty="0" smtClean="0">
                <a:solidFill>
                  <a:srgbClr val="00B050"/>
                </a:solidFill>
              </a:rPr>
              <a:t>PROS</a:t>
            </a:r>
            <a:endParaRPr lang="es-ES" sz="2400" b="1" dirty="0">
              <a:solidFill>
                <a:srgbClr val="00B050"/>
              </a:solidFill>
            </a:endParaRPr>
          </a:p>
        </p:txBody>
      </p:sp>
      <p:sp>
        <p:nvSpPr>
          <p:cNvPr id="12" name="Rectángulo 11"/>
          <p:cNvSpPr/>
          <p:nvPr/>
        </p:nvSpPr>
        <p:spPr>
          <a:xfrm>
            <a:off x="6255520" y="2238555"/>
            <a:ext cx="5714709" cy="3867606"/>
          </a:xfrm>
          <a:prstGeom prst="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13" name="object 14"/>
          <p:cNvSpPr txBox="1"/>
          <p:nvPr/>
        </p:nvSpPr>
        <p:spPr>
          <a:xfrm>
            <a:off x="6729418" y="2737543"/>
            <a:ext cx="5130234" cy="1743425"/>
          </a:xfrm>
          <a:prstGeom prst="rect">
            <a:avLst/>
          </a:prstGeom>
        </p:spPr>
        <p:txBody>
          <a:bodyPr vert="horz" wrap="square" lIns="0" tIns="126364" rIns="0" bIns="0" rtlCol="0">
            <a:spAutoFit/>
          </a:bodyPr>
          <a:lstStyle/>
          <a:p>
            <a:pPr marL="342900" indent="-342900" algn="just">
              <a:lnSpc>
                <a:spcPct val="100000"/>
              </a:lnSpc>
              <a:spcBef>
                <a:spcPts val="994"/>
              </a:spcBef>
              <a:buFont typeface="Wingdings" panose="05000000000000000000" pitchFamily="2" charset="2"/>
              <a:buChar char="§"/>
            </a:pPr>
            <a:r>
              <a:rPr lang="es-ES" sz="2000" spc="-10" dirty="0">
                <a:latin typeface="AktivGrotesk-Light" panose="020B0304020202020204" pitchFamily="34" charset="0"/>
                <a:cs typeface="Tahoma"/>
              </a:rPr>
              <a:t>Dependencia del </a:t>
            </a:r>
            <a:r>
              <a:rPr lang="es-ES" sz="2000" spc="-10" dirty="0" smtClean="0">
                <a:latin typeface="AktivGrotesk-Light" panose="020B0304020202020204" pitchFamily="34" charset="0"/>
                <a:cs typeface="Tahoma"/>
              </a:rPr>
              <a:t>proveedor</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Costes a largo </a:t>
            </a:r>
            <a:r>
              <a:rPr lang="es-ES" sz="2000" dirty="0" smtClean="0">
                <a:latin typeface="AktivGrotesk-Light" panose="020B0304020202020204" pitchFamily="34" charset="0"/>
              </a:rPr>
              <a:t>plazo</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Poca </a:t>
            </a:r>
            <a:r>
              <a:rPr lang="es-ES" sz="2000" dirty="0" smtClean="0">
                <a:latin typeface="AktivGrotesk-Light" panose="020B0304020202020204" pitchFamily="34" charset="0"/>
              </a:rPr>
              <a:t>interoperabilidad</a:t>
            </a:r>
          </a:p>
          <a:p>
            <a:pPr marL="342900" indent="-342900" algn="just">
              <a:lnSpc>
                <a:spcPct val="100000"/>
              </a:lnSpc>
              <a:spcBef>
                <a:spcPts val="994"/>
              </a:spcBef>
              <a:buFont typeface="Wingdings" panose="05000000000000000000" pitchFamily="2" charset="2"/>
              <a:buChar char="§"/>
            </a:pPr>
            <a:r>
              <a:rPr lang="es-ES" sz="2000" dirty="0">
                <a:latin typeface="AktivGrotesk-Light" panose="020B0304020202020204" pitchFamily="34" charset="0"/>
              </a:rPr>
              <a:t>Riesgo de discontinuidad</a:t>
            </a:r>
            <a:endParaRPr sz="2000" dirty="0">
              <a:latin typeface="AktivGrotesk-Light" panose="020B0304020202020204" pitchFamily="34" charset="0"/>
            </a:endParaRPr>
          </a:p>
        </p:txBody>
      </p:sp>
      <p:sp>
        <p:nvSpPr>
          <p:cNvPr id="14" name="CuadroTexto 13"/>
          <p:cNvSpPr txBox="1"/>
          <p:nvPr/>
        </p:nvSpPr>
        <p:spPr>
          <a:xfrm>
            <a:off x="7892154" y="1629458"/>
            <a:ext cx="2441440" cy="46166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2400" dirty="0" smtClean="0">
                <a:solidFill>
                  <a:srgbClr val="FF0000"/>
                </a:solidFill>
              </a:rPr>
              <a:t>CONTRAS</a:t>
            </a:r>
            <a:endParaRPr lang="es-ES" sz="2400" b="1" dirty="0">
              <a:solidFill>
                <a:srgbClr val="FF0000"/>
              </a:solidFill>
            </a:endParaRPr>
          </a:p>
        </p:txBody>
      </p:sp>
      <p:sp>
        <p:nvSpPr>
          <p:cNvPr id="15" name="CuadroTexto 14"/>
          <p:cNvSpPr txBox="1"/>
          <p:nvPr/>
        </p:nvSpPr>
        <p:spPr>
          <a:xfrm>
            <a:off x="5000995" y="803259"/>
            <a:ext cx="2190947" cy="58477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3200" dirty="0" smtClean="0"/>
              <a:t>Cerrada</a:t>
            </a:r>
            <a:endParaRPr lang="es-ES" sz="3200" b="1" dirty="0"/>
          </a:p>
        </p:txBody>
      </p:sp>
    </p:spTree>
    <p:extLst>
      <p:ext uri="{BB962C8B-B14F-4D97-AF65-F5344CB8AC3E}">
        <p14:creationId xmlns:p14="http://schemas.microsoft.com/office/powerpoint/2010/main" val="22660063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Century Gothic" panose="020B0502020202020204" pitchFamily="34" charset="0"/>
              </a:rPr>
              <a:t>¿Qué plataforma escoger?</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38" name="CuadroTexto 37"/>
          <p:cNvSpPr txBox="1"/>
          <p:nvPr/>
        </p:nvSpPr>
        <p:spPr>
          <a:xfrm>
            <a:off x="6969760" y="1189339"/>
            <a:ext cx="4622800" cy="1077218"/>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3200" dirty="0" smtClean="0"/>
              <a:t>Autodesk </a:t>
            </a:r>
            <a:r>
              <a:rPr lang="es-ES" sz="3200" dirty="0" err="1" smtClean="0"/>
              <a:t>Platform</a:t>
            </a:r>
            <a:r>
              <a:rPr lang="es-ES" sz="3200" dirty="0" smtClean="0"/>
              <a:t> </a:t>
            </a:r>
            <a:r>
              <a:rPr lang="es-ES" sz="3200" dirty="0" err="1" smtClean="0"/>
              <a:t>Services</a:t>
            </a:r>
            <a:endParaRPr lang="es-ES" sz="3200" b="1" dirty="0"/>
          </a:p>
        </p:txBody>
      </p:sp>
      <p:sp>
        <p:nvSpPr>
          <p:cNvPr id="40" name="CuadroTexto 39"/>
          <p:cNvSpPr txBox="1"/>
          <p:nvPr/>
        </p:nvSpPr>
        <p:spPr>
          <a:xfrm>
            <a:off x="780325" y="1189339"/>
            <a:ext cx="4622800" cy="58477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pPr algn="ctr"/>
            <a:r>
              <a:rPr lang="es-ES" sz="3200" dirty="0" smtClean="0"/>
              <a:t>Autodesk </a:t>
            </a:r>
            <a:r>
              <a:rPr lang="es-ES" sz="3200" dirty="0" err="1" smtClean="0"/>
              <a:t>Tandem</a:t>
            </a:r>
            <a:endParaRPr lang="es-ES" sz="3200" b="1" dirty="0"/>
          </a:p>
        </p:txBody>
      </p:sp>
      <p:grpSp>
        <p:nvGrpSpPr>
          <p:cNvPr id="3" name="Grupo 2"/>
          <p:cNvGrpSpPr/>
          <p:nvPr/>
        </p:nvGrpSpPr>
        <p:grpSpPr>
          <a:xfrm>
            <a:off x="333285" y="2155309"/>
            <a:ext cx="11526367" cy="3351411"/>
            <a:chOff x="333285" y="2155309"/>
            <a:chExt cx="11076395" cy="3020633"/>
          </a:xfrm>
        </p:grpSpPr>
        <p:pic>
          <p:nvPicPr>
            <p:cNvPr id="39" name="Picture 2" descr="Autodesk Tandem"/>
            <p:cNvPicPr>
              <a:picLocks noChangeAspect="1" noChangeArrowheads="1"/>
            </p:cNvPicPr>
            <p:nvPr/>
          </p:nvPicPr>
          <p:blipFill rotWithShape="1">
            <a:blip r:embed="rId4">
              <a:extLst>
                <a:ext uri="{28A0092B-C50C-407E-A947-70E740481C1C}">
                  <a14:useLocalDpi xmlns:a14="http://schemas.microsoft.com/office/drawing/2010/main" val="0"/>
                </a:ext>
              </a:extLst>
            </a:blip>
            <a:srcRect l="3694" t="1412" r="5195" b="7863"/>
            <a:stretch/>
          </p:blipFill>
          <p:spPr bwMode="auto">
            <a:xfrm>
              <a:off x="333285" y="2155309"/>
              <a:ext cx="5386795" cy="30206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desk Platform Services (formerly For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1040" y="2161600"/>
              <a:ext cx="5438640" cy="30143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3365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Century Gothic" panose="020B0502020202020204" pitchFamily="34" charset="0"/>
              </a:rPr>
              <a:t>¿Qué plataforma escoger?</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pic>
        <p:nvPicPr>
          <p:cNvPr id="4098" name="Picture 2" descr="Asistencia - POWERB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285" y="886710"/>
            <a:ext cx="6302214" cy="31264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RBIM: Gestionar activos en 3D. La solución en la que usuario y activo son  el centro, es una realid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9082" y="2658744"/>
            <a:ext cx="5990570" cy="336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7410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Century Gothic" panose="020B0502020202020204" pitchFamily="34" charset="0"/>
              </a:rPr>
              <a:t>Desarrollo</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sp>
        <p:nvSpPr>
          <p:cNvPr id="56" name="Rectángulo 55"/>
          <p:cNvSpPr/>
          <p:nvPr/>
        </p:nvSpPr>
        <p:spPr>
          <a:xfrm>
            <a:off x="260026" y="1984555"/>
            <a:ext cx="5820734" cy="3030987"/>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ca-ES" dirty="0"/>
          </a:p>
        </p:txBody>
      </p:sp>
      <p:sp>
        <p:nvSpPr>
          <p:cNvPr id="57" name="object 14"/>
          <p:cNvSpPr txBox="1"/>
          <p:nvPr/>
        </p:nvSpPr>
        <p:spPr>
          <a:xfrm>
            <a:off x="563400" y="2451168"/>
            <a:ext cx="5225415" cy="1974257"/>
          </a:xfrm>
          <a:prstGeom prst="rect">
            <a:avLst/>
          </a:prstGeom>
        </p:spPr>
        <p:txBody>
          <a:bodyPr vert="horz" wrap="square" lIns="0" tIns="126364" rIns="0" bIns="0" rtlCol="0">
            <a:spAutoFit/>
          </a:bodyPr>
          <a:lstStyle/>
          <a:p>
            <a:pPr algn="just">
              <a:lnSpc>
                <a:spcPct val="100000"/>
              </a:lnSpc>
              <a:spcBef>
                <a:spcPts val="994"/>
              </a:spcBef>
            </a:pPr>
            <a:r>
              <a:rPr lang="es-ES" sz="2000" spc="-10" dirty="0" smtClean="0">
                <a:latin typeface="AktivGrotesk-Light" panose="020B0304020202020204" pitchFamily="34" charset="0"/>
                <a:cs typeface="Tahoma"/>
              </a:rPr>
              <a:t>En los últimos meses nos ha llamado la atención el crecimiento que está adquiriendo el ecosistema de </a:t>
            </a:r>
            <a:r>
              <a:rPr lang="es-ES" sz="2000" spc="-10" dirty="0" err="1" smtClean="0">
                <a:latin typeface="AktivGrotesk-Light" panose="020B0304020202020204" pitchFamily="34" charset="0"/>
                <a:cs typeface="Tahoma"/>
              </a:rPr>
              <a:t>That</a:t>
            </a:r>
            <a:r>
              <a:rPr lang="es-ES" sz="2000" spc="-10" dirty="0" smtClean="0">
                <a:latin typeface="AktivGrotesk-Light" panose="020B0304020202020204" pitchFamily="34" charset="0"/>
                <a:cs typeface="Tahoma"/>
              </a:rPr>
              <a:t> Open </a:t>
            </a:r>
            <a:r>
              <a:rPr lang="es-ES" sz="2000" spc="-10" dirty="0" err="1" smtClean="0">
                <a:latin typeface="AktivGrotesk-Light" panose="020B0304020202020204" pitchFamily="34" charset="0"/>
                <a:cs typeface="Tahoma"/>
              </a:rPr>
              <a:t>Company</a:t>
            </a:r>
            <a:r>
              <a:rPr lang="es-ES" sz="2000" spc="-10" dirty="0" smtClean="0">
                <a:latin typeface="AktivGrotesk-Light" panose="020B0304020202020204" pitchFamily="34" charset="0"/>
                <a:cs typeface="Tahoma"/>
              </a:rPr>
              <a:t>. Es por eso que en esta fase inicial de desarrollo nos hemos formado para poder hacer uso de sus librerías BIM.</a:t>
            </a:r>
            <a:endParaRPr sz="2000" dirty="0">
              <a:latin typeface="AktivGrotesk-Light" panose="020B0304020202020204" pitchFamily="34" charset="0"/>
            </a:endParaRPr>
          </a:p>
        </p:txBody>
      </p:sp>
      <p:pic>
        <p:nvPicPr>
          <p:cNvPr id="58" name="Imagen 57"/>
          <p:cNvPicPr>
            <a:picLocks noChangeAspect="1"/>
          </p:cNvPicPr>
          <p:nvPr/>
        </p:nvPicPr>
        <p:blipFill>
          <a:blip r:embed="rId4"/>
          <a:stretch>
            <a:fillRect/>
          </a:stretch>
        </p:blipFill>
        <p:spPr>
          <a:xfrm>
            <a:off x="6351345" y="1977244"/>
            <a:ext cx="5508307" cy="3038298"/>
          </a:xfrm>
          <a:prstGeom prst="rect">
            <a:avLst/>
          </a:prstGeom>
        </p:spPr>
      </p:pic>
      <p:sp>
        <p:nvSpPr>
          <p:cNvPr id="60" name="CuadroTexto 59"/>
          <p:cNvSpPr txBox="1"/>
          <p:nvPr/>
        </p:nvSpPr>
        <p:spPr>
          <a:xfrm>
            <a:off x="333285" y="1022931"/>
            <a:ext cx="4622800" cy="584775"/>
          </a:xfrm>
          <a:prstGeom prst="rect">
            <a:avLst/>
          </a:prstGeom>
        </p:spPr>
        <p:txBody>
          <a:bodyPr wrap="square">
            <a:spAutoFit/>
          </a:bodyPr>
          <a:lstStyle>
            <a:defPPr>
              <a:defRPr lang="en-US"/>
            </a:defPPr>
            <a:lvl1pPr>
              <a:defRPr>
                <a:solidFill>
                  <a:schemeClr val="tx1">
                    <a:lumMod val="65000"/>
                    <a:lumOff val="35000"/>
                  </a:schemeClr>
                </a:solidFill>
                <a:latin typeface="AktivGrotesk-Medium" panose="020B0604020202020204" pitchFamily="34" charset="0"/>
              </a:defRPr>
            </a:lvl1pPr>
          </a:lstStyle>
          <a:p>
            <a:r>
              <a:rPr lang="es-ES" sz="3200" dirty="0" err="1" smtClean="0"/>
              <a:t>That</a:t>
            </a:r>
            <a:r>
              <a:rPr lang="es-ES" sz="3200" dirty="0" smtClean="0"/>
              <a:t> Open </a:t>
            </a:r>
            <a:r>
              <a:rPr lang="es-ES" sz="3200" dirty="0" err="1" smtClean="0"/>
              <a:t>Company</a:t>
            </a:r>
            <a:endParaRPr lang="es-ES" sz="3200" b="1" dirty="0"/>
          </a:p>
        </p:txBody>
      </p:sp>
    </p:spTree>
    <p:extLst>
      <p:ext uri="{BB962C8B-B14F-4D97-AF65-F5344CB8AC3E}">
        <p14:creationId xmlns:p14="http://schemas.microsoft.com/office/powerpoint/2010/main" val="9109429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Century Gothic" panose="020B0502020202020204" pitchFamily="34" charset="0"/>
              </a:rPr>
              <a:t>Desarrollo</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pic>
        <p:nvPicPr>
          <p:cNvPr id="3" name="Imagen 2"/>
          <p:cNvPicPr>
            <a:picLocks noChangeAspect="1"/>
          </p:cNvPicPr>
          <p:nvPr/>
        </p:nvPicPr>
        <p:blipFill rotWithShape="1">
          <a:blip r:embed="rId4"/>
          <a:srcRect l="50023"/>
          <a:stretch/>
        </p:blipFill>
        <p:spPr>
          <a:xfrm>
            <a:off x="1450233" y="792156"/>
            <a:ext cx="9610574" cy="5408474"/>
          </a:xfrm>
          <a:prstGeom prst="rect">
            <a:avLst/>
          </a:prstGeom>
        </p:spPr>
      </p:pic>
    </p:spTree>
    <p:extLst>
      <p:ext uri="{BB962C8B-B14F-4D97-AF65-F5344CB8AC3E}">
        <p14:creationId xmlns:p14="http://schemas.microsoft.com/office/powerpoint/2010/main" val="5426937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Century Gothic" panose="020B0502020202020204" pitchFamily="34" charset="0"/>
              </a:rPr>
              <a:t>Hacia el Gemelo Digital</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10" name="Image 2" descr="Une image contenant cercle, Graphique, dessin humoristique, capture d’écran&#10;&#10;Description générée automatiquement">
            <a:extLst>
              <a:ext uri="{FF2B5EF4-FFF2-40B4-BE49-F238E27FC236}">
                <a16:creationId xmlns:a16="http://schemas.microsoft.com/office/drawing/2014/main" id="{81C89634-721C-1377-CE73-036F8131D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01810" y="6361834"/>
            <a:ext cx="549735" cy="421531"/>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648" y="5591531"/>
            <a:ext cx="7667437" cy="850461"/>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03" y="871822"/>
            <a:ext cx="7049045" cy="529434"/>
          </a:xfrm>
          <a:prstGeom prst="rect">
            <a:avLst/>
          </a:prstGeom>
        </p:spPr>
      </p:pic>
      <p:sp>
        <p:nvSpPr>
          <p:cNvPr id="13" name="Título 7">
            <a:extLst>
              <a:ext uri="{FF2B5EF4-FFF2-40B4-BE49-F238E27FC236}">
                <a16:creationId xmlns:a16="http://schemas.microsoft.com/office/drawing/2014/main" id="{F94D6786-6295-0EFB-5F1C-6BEC19EC139B}"/>
              </a:ext>
            </a:extLst>
          </p:cNvPr>
          <p:cNvSpPr>
            <a:spLocks noGrp="1"/>
          </p:cNvSpPr>
          <p:nvPr>
            <p:ph type="ctrTitle"/>
          </p:nvPr>
        </p:nvSpPr>
        <p:spPr>
          <a:xfrm>
            <a:off x="775335" y="3358341"/>
            <a:ext cx="10641331" cy="880735"/>
          </a:xfrm>
        </p:spPr>
        <p:txBody>
          <a:bodyPr>
            <a:noAutofit/>
          </a:bodyPr>
          <a:lstStyle/>
          <a:p>
            <a:r>
              <a:rPr lang="es-ES" sz="5400" noProof="1" smtClean="0">
                <a:solidFill>
                  <a:schemeClr val="tx1">
                    <a:lumMod val="65000"/>
                    <a:lumOff val="35000"/>
                  </a:schemeClr>
                </a:solidFill>
                <a:latin typeface="AktivGrotesk-XBold" panose="020B0803020202020204" pitchFamily="34" charset="0"/>
                <a:hlinkClick r:id="rId6"/>
              </a:rPr>
              <a:t>Dimensión Remota</a:t>
            </a:r>
            <a:endParaRPr lang="ca-ES" sz="5400" dirty="0">
              <a:solidFill>
                <a:schemeClr val="tx1">
                  <a:lumMod val="65000"/>
                  <a:lumOff val="35000"/>
                </a:schemeClr>
              </a:solidFill>
            </a:endParaRPr>
          </a:p>
        </p:txBody>
      </p:sp>
      <p:sp>
        <p:nvSpPr>
          <p:cNvPr id="14" name="Rectángulo 13"/>
          <p:cNvSpPr/>
          <p:nvPr/>
        </p:nvSpPr>
        <p:spPr>
          <a:xfrm>
            <a:off x="3294402" y="4730637"/>
            <a:ext cx="5615127" cy="369332"/>
          </a:xfrm>
          <a:prstGeom prst="rect">
            <a:avLst/>
          </a:prstGeom>
        </p:spPr>
        <p:txBody>
          <a:bodyPr wrap="none">
            <a:spAutoFit/>
          </a:bodyPr>
          <a:lstStyle/>
          <a:p>
            <a:r>
              <a:rPr lang="es-ES" dirty="0"/>
              <a:t>https://www.youtube.com/watch?v=aa7aM8vDYXw&amp;t=9s</a:t>
            </a:r>
          </a:p>
        </p:txBody>
      </p:sp>
    </p:spTree>
    <p:extLst>
      <p:ext uri="{BB962C8B-B14F-4D97-AF65-F5344CB8AC3E}">
        <p14:creationId xmlns:p14="http://schemas.microsoft.com/office/powerpoint/2010/main" val="8916216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4068819" y="3105835"/>
            <a:ext cx="4275081" cy="646331"/>
          </a:xfrm>
          <a:prstGeom prst="rect">
            <a:avLst/>
          </a:prstGeom>
          <a:noFill/>
        </p:spPr>
        <p:txBody>
          <a:bodyPr wrap="square" rtlCol="0" anchor="ctr">
            <a:spAutoFit/>
          </a:bodyPr>
          <a:lstStyle/>
          <a:p>
            <a:pPr algn="ctr"/>
            <a:r>
              <a:rPr lang="es-ES" sz="3600" b="1" dirty="0" smtClean="0">
                <a:solidFill>
                  <a:schemeClr val="bg1"/>
                </a:solidFill>
                <a:latin typeface="Century Gothic"/>
              </a:rPr>
              <a:t>FUTUROS PASOS</a:t>
            </a:r>
            <a:endParaRPr lang="fr-BE" sz="3600" dirty="0"/>
          </a:p>
        </p:txBody>
      </p:sp>
    </p:spTree>
    <p:extLst>
      <p:ext uri="{BB962C8B-B14F-4D97-AF65-F5344CB8AC3E}">
        <p14:creationId xmlns:p14="http://schemas.microsoft.com/office/powerpoint/2010/main" val="2135575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3863079" y="3105835"/>
            <a:ext cx="4465843" cy="646331"/>
          </a:xfrm>
          <a:prstGeom prst="rect">
            <a:avLst/>
          </a:prstGeom>
          <a:noFill/>
        </p:spPr>
        <p:txBody>
          <a:bodyPr wrap="square" rtlCol="0">
            <a:spAutoFit/>
          </a:bodyPr>
          <a:lstStyle/>
          <a:p>
            <a:pPr algn="ctr"/>
            <a:r>
              <a:rPr lang="es-ES" sz="3600" b="1" dirty="0" smtClean="0">
                <a:solidFill>
                  <a:schemeClr val="bg1"/>
                </a:solidFill>
                <a:latin typeface="Century Gothic"/>
              </a:rPr>
              <a:t>PRIMEROS PASOS</a:t>
            </a:r>
            <a:endParaRPr lang="fr-BE" sz="3600" dirty="0"/>
          </a:p>
        </p:txBody>
      </p:sp>
    </p:spTree>
    <p:extLst>
      <p:ext uri="{BB962C8B-B14F-4D97-AF65-F5344CB8AC3E}">
        <p14:creationId xmlns:p14="http://schemas.microsoft.com/office/powerpoint/2010/main" val="31081906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a:solidFill>
                  <a:schemeClr val="bg1">
                    <a:lumMod val="50000"/>
                  </a:schemeClr>
                </a:solidFill>
                <a:latin typeface="Century Gothic" panose="020B0502020202020204" pitchFamily="34" charset="0"/>
              </a:rPr>
              <a:t>Hacia el Gemelo Digital</a:t>
            </a:r>
            <a:endParaRPr lang="ca-ES" sz="1400" b="1" dirty="0">
              <a:solidFill>
                <a:schemeClr val="bg1">
                  <a:lumMod val="50000"/>
                </a:schemeClr>
              </a:solidFill>
              <a:latin typeface="Century Gothic" panose="020B0502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pic>
        <p:nvPicPr>
          <p:cNvPr id="7" name="Imagen 6"/>
          <p:cNvPicPr>
            <a:picLocks noChangeAspect="1"/>
          </p:cNvPicPr>
          <p:nvPr/>
        </p:nvPicPr>
        <p:blipFill>
          <a:blip r:embed="rId3"/>
          <a:stretch>
            <a:fillRect/>
          </a:stretch>
        </p:blipFill>
        <p:spPr>
          <a:xfrm>
            <a:off x="981236" y="599047"/>
            <a:ext cx="10091316" cy="5337486"/>
          </a:xfrm>
          <a:prstGeom prst="rect">
            <a:avLst/>
          </a:prstGeom>
        </p:spPr>
      </p:pic>
    </p:spTree>
    <p:extLst>
      <p:ext uri="{BB962C8B-B14F-4D97-AF65-F5344CB8AC3E}">
        <p14:creationId xmlns:p14="http://schemas.microsoft.com/office/powerpoint/2010/main" val="2162789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6A04EA-0D72-6809-B5D3-DB8D184FD60A}"/>
              </a:ext>
            </a:extLst>
          </p:cNvPr>
          <p:cNvSpPr txBox="1"/>
          <p:nvPr/>
        </p:nvSpPr>
        <p:spPr>
          <a:xfrm>
            <a:off x="2910109" y="3369497"/>
            <a:ext cx="6371783" cy="1138773"/>
          </a:xfrm>
          <a:prstGeom prst="rect">
            <a:avLst/>
          </a:prstGeom>
          <a:noFill/>
        </p:spPr>
        <p:txBody>
          <a:bodyPr wrap="square" rtlCol="0">
            <a:spAutoFit/>
          </a:bodyPr>
          <a:lstStyle/>
          <a:p>
            <a:r>
              <a:rPr lang="pt-BR" sz="3200" b="1" cap="all" dirty="0"/>
              <a:t>CURSO DE AUTODESK REVIT MEP</a:t>
            </a:r>
            <a:endParaRPr lang="fr-BE" sz="3200" dirty="0"/>
          </a:p>
          <a:p>
            <a:endParaRPr lang="it-IT" sz="1200" b="1" dirty="0" smtClean="0">
              <a:latin typeface="Century Gothic"/>
            </a:endParaRPr>
          </a:p>
          <a:p>
            <a:endParaRPr lang="it-IT" sz="1200" b="1" dirty="0">
              <a:latin typeface="Century Gothic"/>
            </a:endParaRPr>
          </a:p>
          <a:p>
            <a:r>
              <a:rPr lang="it-IT" sz="1200" b="1" dirty="0" smtClean="0">
                <a:latin typeface="Century Gothic"/>
              </a:rPr>
              <a:t>Instructor: </a:t>
            </a:r>
            <a:r>
              <a:rPr lang="es-ES" sz="1200" b="1" dirty="0" smtClean="0">
                <a:latin typeface="Century Gothic"/>
              </a:rPr>
              <a:t>Sergio Atero Vázquez</a:t>
            </a:r>
            <a:endParaRPr lang="fr-BE" sz="32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109" y="1469312"/>
            <a:ext cx="2943225" cy="1228725"/>
          </a:xfrm>
          <a:prstGeom prst="rect">
            <a:avLst/>
          </a:prstGeom>
        </p:spPr>
      </p:pic>
    </p:spTree>
    <p:extLst>
      <p:ext uri="{BB962C8B-B14F-4D97-AF65-F5344CB8AC3E}">
        <p14:creationId xmlns:p14="http://schemas.microsoft.com/office/powerpoint/2010/main" val="3459252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333285" y="856524"/>
            <a:ext cx="5469309" cy="2570340"/>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Adopción de la Metodología BIM</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4" name="Rectángulo 13"/>
          <p:cNvSpPr/>
          <p:nvPr/>
        </p:nvSpPr>
        <p:spPr>
          <a:xfrm>
            <a:off x="565440" y="1152280"/>
            <a:ext cx="5004997" cy="2031325"/>
          </a:xfrm>
          <a:prstGeom prst="rect">
            <a:avLst/>
          </a:prstGeom>
        </p:spPr>
        <p:txBody>
          <a:bodyPr wrap="square">
            <a:spAutoFit/>
          </a:bodyPr>
          <a:lstStyle/>
          <a:p>
            <a:pPr algn="just"/>
            <a:r>
              <a:rPr lang="es-ES" dirty="0" smtClean="0">
                <a:solidFill>
                  <a:schemeClr val="bg1">
                    <a:lumMod val="50000"/>
                  </a:schemeClr>
                </a:solidFill>
                <a:latin typeface="AktivGrotesk-Light" panose="020B0304020202020204" pitchFamily="34" charset="0"/>
                <a:cs typeface="Times New Roman" panose="02020603050405020304" pitchFamily="18" charset="0"/>
              </a:rPr>
              <a:t>Debido a la dificultad de gestionar la gran cantidad de datos, tanto </a:t>
            </a:r>
            <a:r>
              <a:rPr lang="es-ES" dirty="0" smtClean="0">
                <a:solidFill>
                  <a:schemeClr val="bg1">
                    <a:lumMod val="50000"/>
                  </a:schemeClr>
                </a:solidFill>
                <a:latin typeface="AktivGrotesk-Medium" panose="020B0604020202020204" pitchFamily="34" charset="0"/>
                <a:cs typeface="Times New Roman" panose="02020603050405020304" pitchFamily="18" charset="0"/>
              </a:rPr>
              <a:t>gráficos</a:t>
            </a:r>
            <a:r>
              <a:rPr lang="es-ES" dirty="0" smtClean="0">
                <a:solidFill>
                  <a:schemeClr val="bg1">
                    <a:lumMod val="50000"/>
                  </a:schemeClr>
                </a:solidFill>
                <a:latin typeface="AktivGrotesk-Light" panose="020B0304020202020204" pitchFamily="34" charset="0"/>
                <a:cs typeface="Times New Roman" panose="02020603050405020304" pitchFamily="18" charset="0"/>
              </a:rPr>
              <a:t> como </a:t>
            </a:r>
            <a:r>
              <a:rPr lang="es-ES" dirty="0" smtClean="0">
                <a:solidFill>
                  <a:schemeClr val="bg1">
                    <a:lumMod val="50000"/>
                  </a:schemeClr>
                </a:solidFill>
                <a:latin typeface="AktivGrotesk-Medium" panose="020B0604020202020204" pitchFamily="34" charset="0"/>
                <a:cs typeface="Times New Roman" panose="02020603050405020304" pitchFamily="18" charset="0"/>
              </a:rPr>
              <a:t>lógicos</a:t>
            </a:r>
            <a:r>
              <a:rPr lang="es-ES" dirty="0" smtClean="0">
                <a:solidFill>
                  <a:schemeClr val="bg1">
                    <a:lumMod val="50000"/>
                  </a:schemeClr>
                </a:solidFill>
                <a:latin typeface="AktivGrotesk-Light" panose="020B0304020202020204" pitchFamily="34" charset="0"/>
                <a:cs typeface="Times New Roman" panose="02020603050405020304" pitchFamily="18" charset="0"/>
              </a:rPr>
              <a:t>, que se generan a diario en el hospital, en el año </a:t>
            </a:r>
            <a:r>
              <a:rPr lang="es-ES" dirty="0" smtClean="0">
                <a:solidFill>
                  <a:schemeClr val="bg1">
                    <a:lumMod val="50000"/>
                  </a:schemeClr>
                </a:solidFill>
                <a:latin typeface="AktivGrotesk-Medium" panose="020B0604020202020204" pitchFamily="34" charset="0"/>
                <a:cs typeface="Times New Roman" panose="02020603050405020304" pitchFamily="18" charset="0"/>
              </a:rPr>
              <a:t>2017 </a:t>
            </a:r>
            <a:r>
              <a:rPr lang="es-ES" dirty="0" smtClean="0">
                <a:solidFill>
                  <a:schemeClr val="bg1">
                    <a:lumMod val="50000"/>
                  </a:schemeClr>
                </a:solidFill>
                <a:latin typeface="AktivGrotesk-Light" panose="020B0304020202020204" pitchFamily="34" charset="0"/>
                <a:cs typeface="Times New Roman" panose="02020603050405020304" pitchFamily="18" charset="0"/>
              </a:rPr>
              <a:t>se investigaron los beneficios potenciales que podría aportar la implantación de la </a:t>
            </a:r>
            <a:r>
              <a:rPr lang="es-ES" dirty="0" smtClean="0">
                <a:solidFill>
                  <a:schemeClr val="bg1">
                    <a:lumMod val="50000"/>
                  </a:schemeClr>
                </a:solidFill>
                <a:latin typeface="AktivGrotesk-Medium" panose="020B0604020202020204" pitchFamily="34" charset="0"/>
                <a:cs typeface="Times New Roman" panose="02020603050405020304" pitchFamily="18" charset="0"/>
              </a:rPr>
              <a:t>metodología BIM</a:t>
            </a:r>
            <a:r>
              <a:rPr lang="es-ES" dirty="0" smtClean="0">
                <a:solidFill>
                  <a:schemeClr val="bg1">
                    <a:lumMod val="50000"/>
                  </a:schemeClr>
                </a:solidFill>
                <a:latin typeface="AktivGrotesk-Light" panose="020B0304020202020204" pitchFamily="34" charset="0"/>
                <a:cs typeface="Times New Roman" panose="02020603050405020304" pitchFamily="18" charset="0"/>
              </a:rPr>
              <a:t> para mejorar el funcionamiento del hospital.  </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pic>
        <p:nvPicPr>
          <p:cNvPr id="17" name="Imagen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81" y="2016088"/>
            <a:ext cx="4736976" cy="2960610"/>
          </a:xfrm>
          <a:prstGeom prst="rect">
            <a:avLst/>
          </a:prstGeom>
        </p:spPr>
      </p:pic>
      <p:sp>
        <p:nvSpPr>
          <p:cNvPr id="19" name="Rectángulo 18"/>
          <p:cNvSpPr/>
          <p:nvPr/>
        </p:nvSpPr>
        <p:spPr>
          <a:xfrm>
            <a:off x="333285" y="3714584"/>
            <a:ext cx="5469309" cy="1763270"/>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Rectángulo 19"/>
          <p:cNvSpPr/>
          <p:nvPr/>
        </p:nvSpPr>
        <p:spPr>
          <a:xfrm>
            <a:off x="565440" y="4010340"/>
            <a:ext cx="5004997" cy="1200329"/>
          </a:xfrm>
          <a:prstGeom prst="rect">
            <a:avLst/>
          </a:prstGeom>
        </p:spPr>
        <p:txBody>
          <a:bodyPr wrap="square">
            <a:spAutoFit/>
          </a:bodyPr>
          <a:lstStyle/>
          <a:p>
            <a:pPr algn="just"/>
            <a:r>
              <a:rPr lang="es-ES" dirty="0">
                <a:solidFill>
                  <a:schemeClr val="bg1">
                    <a:lumMod val="50000"/>
                  </a:schemeClr>
                </a:solidFill>
                <a:latin typeface="AktivGrotesk-Light" panose="020B0304020202020204" pitchFamily="34" charset="0"/>
                <a:cs typeface="Times New Roman" panose="02020603050405020304" pitchFamily="18" charset="0"/>
              </a:rPr>
              <a:t>Se decide que diferentes perfiles tanto de Administración como de Servicios Generales reciban una primera formación de </a:t>
            </a:r>
            <a:r>
              <a:rPr lang="es-ES" dirty="0">
                <a:solidFill>
                  <a:schemeClr val="bg1">
                    <a:lumMod val="50000"/>
                  </a:schemeClr>
                </a:solidFill>
                <a:latin typeface="AktivGrotesk-Medium" panose="020B0604020202020204" pitchFamily="34" charset="0"/>
                <a:cs typeface="Times New Roman" panose="02020603050405020304" pitchFamily="18" charset="0"/>
              </a:rPr>
              <a:t>introducción al </a:t>
            </a:r>
            <a:r>
              <a:rPr lang="es-ES" dirty="0" smtClean="0">
                <a:solidFill>
                  <a:schemeClr val="bg1">
                    <a:lumMod val="50000"/>
                  </a:schemeClr>
                </a:solidFill>
                <a:latin typeface="AktivGrotesk-Medium" panose="020B0604020202020204" pitchFamily="34" charset="0"/>
                <a:cs typeface="Times New Roman" panose="02020603050405020304" pitchFamily="18" charset="0"/>
              </a:rPr>
              <a:t>BIM</a:t>
            </a:r>
            <a:r>
              <a:rPr lang="es-ES" dirty="0" smtClean="0">
                <a:solidFill>
                  <a:schemeClr val="bg1">
                    <a:lumMod val="50000"/>
                  </a:schemeClr>
                </a:solidFill>
                <a:latin typeface="AktivGrotesk-Light" panose="020B0304020202020204" pitchFamily="34" charset="0"/>
                <a:cs typeface="Times New Roman" panose="02020603050405020304" pitchFamily="18" charset="0"/>
              </a:rPr>
              <a:t>.</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spTree>
    <p:extLst>
      <p:ext uri="{BB962C8B-B14F-4D97-AF65-F5344CB8AC3E}">
        <p14:creationId xmlns:p14="http://schemas.microsoft.com/office/powerpoint/2010/main" val="2986994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333285" y="856524"/>
            <a:ext cx="5469309" cy="2815330"/>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CuadroTexto 10"/>
          <p:cNvSpPr txBox="1"/>
          <p:nvPr/>
        </p:nvSpPr>
        <p:spPr>
          <a:xfrm>
            <a:off x="333285" y="205811"/>
            <a:ext cx="5922235" cy="307777"/>
          </a:xfrm>
          <a:prstGeom prst="rect">
            <a:avLst/>
          </a:prstGeom>
          <a:noFill/>
        </p:spPr>
        <p:txBody>
          <a:bodyPr wrap="square" rtlCol="0">
            <a:spAutoFit/>
          </a:bodyPr>
          <a:lstStyle/>
          <a:p>
            <a:r>
              <a:rPr lang="es-ES" sz="1400" b="1" dirty="0" smtClean="0">
                <a:solidFill>
                  <a:schemeClr val="bg1">
                    <a:lumMod val="50000"/>
                  </a:schemeClr>
                </a:solidFill>
                <a:latin typeface="AktivGrotesk-Regular" panose="020B0504020202020204" pitchFamily="34" charset="0"/>
              </a:rPr>
              <a:t>¿Qué es BIM?</a:t>
            </a:r>
            <a:endParaRPr lang="ca-ES" sz="1400" b="1" dirty="0">
              <a:solidFill>
                <a:schemeClr val="bg1">
                  <a:lumMod val="50000"/>
                </a:schemeClr>
              </a:solidFill>
              <a:latin typeface="AktivGrotesk-Regular" panose="020B0504020202020204" pitchFamily="34" charset="0"/>
            </a:endParaRPr>
          </a:p>
        </p:txBody>
      </p:sp>
      <p:cxnSp>
        <p:nvCxnSpPr>
          <p:cNvPr id="5" name="Conector recto 4"/>
          <p:cNvCxnSpPr/>
          <p:nvPr/>
        </p:nvCxnSpPr>
        <p:spPr>
          <a:xfrm>
            <a:off x="333286" y="556317"/>
            <a:ext cx="11526366" cy="0"/>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9" name="Título 1">
            <a:extLst>
              <a:ext uri="{FF2B5EF4-FFF2-40B4-BE49-F238E27FC236}">
                <a16:creationId xmlns:a16="http://schemas.microsoft.com/office/drawing/2014/main" id="{D7A91246-75B7-BBC9-2D21-6CBE10290E74}"/>
              </a:ext>
            </a:extLst>
          </p:cNvPr>
          <p:cNvSpPr txBox="1">
            <a:spLocks/>
          </p:cNvSpPr>
          <p:nvPr/>
        </p:nvSpPr>
        <p:spPr>
          <a:xfrm>
            <a:off x="0" y="6436469"/>
            <a:ext cx="7800653" cy="421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Institut</a:t>
            </a:r>
            <a:r>
              <a:rPr lang="es-ES" sz="1100" b="1" dirty="0" smtClean="0">
                <a:solidFill>
                  <a:schemeClr val="bg1">
                    <a:lumMod val="75000"/>
                  </a:schemeClr>
                </a:solidFill>
                <a:latin typeface="Century Gothic"/>
              </a:rPr>
              <a:t> </a:t>
            </a:r>
            <a:r>
              <a:rPr lang="es-ES" sz="1100" b="1" dirty="0" err="1" smtClean="0">
                <a:solidFill>
                  <a:schemeClr val="bg1">
                    <a:lumMod val="75000"/>
                  </a:schemeClr>
                </a:solidFill>
                <a:latin typeface="Century Gothic"/>
              </a:rPr>
              <a:t>Escola</a:t>
            </a:r>
            <a:r>
              <a:rPr lang="es-ES" sz="1100" b="1" dirty="0" smtClean="0">
                <a:solidFill>
                  <a:schemeClr val="bg1">
                    <a:lumMod val="75000"/>
                  </a:schemeClr>
                </a:solidFill>
                <a:latin typeface="Century Gothic"/>
              </a:rPr>
              <a:t> Del </a:t>
            </a:r>
            <a:r>
              <a:rPr lang="es-ES" sz="1100" b="1" dirty="0" err="1" smtClean="0">
                <a:solidFill>
                  <a:schemeClr val="bg1">
                    <a:lumMod val="75000"/>
                  </a:schemeClr>
                </a:solidFill>
                <a:latin typeface="Century Gothic"/>
              </a:rPr>
              <a:t>Treball</a:t>
            </a:r>
            <a:r>
              <a:rPr lang="es-ES" sz="1100" b="1" dirty="0" smtClean="0">
                <a:solidFill>
                  <a:schemeClr val="bg1">
                    <a:lumMod val="75000"/>
                  </a:schemeClr>
                </a:solidFill>
                <a:latin typeface="Century Gothic"/>
              </a:rPr>
              <a:t> De Barcelona</a:t>
            </a:r>
            <a:endParaRPr lang="es-ES" sz="1100" b="1" dirty="0">
              <a:solidFill>
                <a:schemeClr val="bg1">
                  <a:lumMod val="75000"/>
                </a:schemeClr>
              </a:solidFill>
              <a:latin typeface="Century Gothic"/>
            </a:endParaRPr>
          </a:p>
        </p:txBody>
      </p:sp>
      <p:sp>
        <p:nvSpPr>
          <p:cNvPr id="14" name="Rectángulo 13"/>
          <p:cNvSpPr/>
          <p:nvPr/>
        </p:nvSpPr>
        <p:spPr>
          <a:xfrm>
            <a:off x="565440" y="1152280"/>
            <a:ext cx="5004997" cy="2308324"/>
          </a:xfrm>
          <a:prstGeom prst="rect">
            <a:avLst/>
          </a:prstGeom>
        </p:spPr>
        <p:txBody>
          <a:bodyPr wrap="square">
            <a:spAutoFit/>
          </a:bodyPr>
          <a:lstStyle/>
          <a:p>
            <a:pPr algn="just"/>
            <a:r>
              <a:rPr lang="es-ES" dirty="0" err="1">
                <a:solidFill>
                  <a:schemeClr val="bg1">
                    <a:lumMod val="50000"/>
                  </a:schemeClr>
                </a:solidFill>
                <a:latin typeface="AktivGrotesk-Light" panose="020B0304020202020204" pitchFamily="34" charset="0"/>
                <a:cs typeface="Times New Roman" panose="02020603050405020304" pitchFamily="18" charset="0"/>
              </a:rPr>
              <a:t>Building</a:t>
            </a:r>
            <a:r>
              <a:rPr lang="es-ES" dirty="0">
                <a:solidFill>
                  <a:schemeClr val="bg1">
                    <a:lumMod val="50000"/>
                  </a:schemeClr>
                </a:solidFill>
                <a:latin typeface="AktivGrotesk-Light" panose="020B0304020202020204" pitchFamily="34" charset="0"/>
                <a:cs typeface="Times New Roman" panose="02020603050405020304" pitchFamily="18" charset="0"/>
              </a:rPr>
              <a:t> </a:t>
            </a:r>
            <a:r>
              <a:rPr lang="es-ES" dirty="0" err="1">
                <a:solidFill>
                  <a:schemeClr val="bg1">
                    <a:lumMod val="50000"/>
                  </a:schemeClr>
                </a:solidFill>
                <a:latin typeface="AktivGrotesk-Light" panose="020B0304020202020204" pitchFamily="34" charset="0"/>
                <a:cs typeface="Times New Roman" panose="02020603050405020304" pitchFamily="18" charset="0"/>
              </a:rPr>
              <a:t>Information</a:t>
            </a:r>
            <a:r>
              <a:rPr lang="es-ES" dirty="0">
                <a:solidFill>
                  <a:schemeClr val="bg1">
                    <a:lumMod val="50000"/>
                  </a:schemeClr>
                </a:solidFill>
                <a:latin typeface="AktivGrotesk-Light" panose="020B0304020202020204" pitchFamily="34" charset="0"/>
                <a:cs typeface="Times New Roman" panose="02020603050405020304" pitchFamily="18" charset="0"/>
              </a:rPr>
              <a:t> </a:t>
            </a:r>
            <a:r>
              <a:rPr lang="es-ES" dirty="0" err="1">
                <a:solidFill>
                  <a:schemeClr val="bg1">
                    <a:lumMod val="50000"/>
                  </a:schemeClr>
                </a:solidFill>
                <a:latin typeface="AktivGrotesk-Light" panose="020B0304020202020204" pitchFamily="34" charset="0"/>
                <a:cs typeface="Times New Roman" panose="02020603050405020304" pitchFamily="18" charset="0"/>
              </a:rPr>
              <a:t>Modeling</a:t>
            </a:r>
            <a:r>
              <a:rPr lang="es-ES" dirty="0">
                <a:solidFill>
                  <a:schemeClr val="bg1">
                    <a:lumMod val="50000"/>
                  </a:schemeClr>
                </a:solidFill>
                <a:latin typeface="AktivGrotesk-Light" panose="020B0304020202020204" pitchFamily="34" charset="0"/>
                <a:cs typeface="Times New Roman" panose="02020603050405020304" pitchFamily="18" charset="0"/>
              </a:rPr>
              <a:t> (BIM) es una metodología de trabajo colaborativa para la creación y gestión de un proyecto de construcción.</a:t>
            </a:r>
          </a:p>
          <a:p>
            <a:pPr algn="just"/>
            <a:endParaRPr lang="es-ES" dirty="0">
              <a:solidFill>
                <a:schemeClr val="bg1">
                  <a:lumMod val="50000"/>
                </a:schemeClr>
              </a:solidFill>
              <a:latin typeface="AktivGrotesk-Light" panose="020B0304020202020204" pitchFamily="34" charset="0"/>
              <a:cs typeface="Times New Roman" panose="02020603050405020304" pitchFamily="18" charset="0"/>
            </a:endParaRPr>
          </a:p>
          <a:p>
            <a:pPr algn="just"/>
            <a:r>
              <a:rPr lang="es-ES" dirty="0">
                <a:solidFill>
                  <a:schemeClr val="bg1">
                    <a:lumMod val="50000"/>
                  </a:schemeClr>
                </a:solidFill>
                <a:latin typeface="AktivGrotesk-Light" panose="020B0304020202020204" pitchFamily="34" charset="0"/>
                <a:cs typeface="Times New Roman" panose="02020603050405020304" pitchFamily="18" charset="0"/>
              </a:rPr>
              <a:t>Su objetivo es centralizar toda la información del proyecto en un modelo de información digital creado por todos sus agentes</a:t>
            </a:r>
            <a:r>
              <a:rPr lang="es-ES" dirty="0" smtClean="0">
                <a:solidFill>
                  <a:schemeClr val="bg1">
                    <a:lumMod val="50000"/>
                  </a:schemeClr>
                </a:solidFill>
                <a:latin typeface="AktivGrotesk-Light" panose="020B0304020202020204" pitchFamily="34" charset="0"/>
                <a:cs typeface="Times New Roman" panose="02020603050405020304" pitchFamily="18" charset="0"/>
              </a:rPr>
              <a:t>.</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sp>
        <p:nvSpPr>
          <p:cNvPr id="19" name="Rectángulo 18"/>
          <p:cNvSpPr/>
          <p:nvPr/>
        </p:nvSpPr>
        <p:spPr>
          <a:xfrm>
            <a:off x="333285" y="3982287"/>
            <a:ext cx="5469309" cy="1903506"/>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Rectángulo 19"/>
          <p:cNvSpPr/>
          <p:nvPr/>
        </p:nvSpPr>
        <p:spPr>
          <a:xfrm>
            <a:off x="565440" y="4278043"/>
            <a:ext cx="5004997" cy="1477328"/>
          </a:xfrm>
          <a:prstGeom prst="rect">
            <a:avLst/>
          </a:prstGeom>
        </p:spPr>
        <p:txBody>
          <a:bodyPr wrap="square">
            <a:spAutoFit/>
          </a:bodyPr>
          <a:lstStyle/>
          <a:p>
            <a:pPr algn="just"/>
            <a:r>
              <a:rPr lang="es-ES" dirty="0">
                <a:solidFill>
                  <a:schemeClr val="bg1">
                    <a:lumMod val="50000"/>
                  </a:schemeClr>
                </a:solidFill>
                <a:latin typeface="AktivGrotesk-Light" panose="020B0304020202020204" pitchFamily="34" charset="0"/>
                <a:cs typeface="Times New Roman" panose="02020603050405020304" pitchFamily="18" charset="0"/>
              </a:rPr>
              <a:t>BIM supone la evolución de los sistemas de diseño tradicionales basados en el plano, ya que incorpora información geométrica (3D), de tiempos (4D), de costes (5D), ambiental (6D) y de mantenimiento (7D).</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pic>
        <p:nvPicPr>
          <p:cNvPr id="3076" name="Picture 4" descr="https://image.jimcdn.com/app/cms/image/transf/dimension=280x10000:format=png/path/s701e818940989375/image/i9db6f01fb9540c17/version/1651563395/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766" y="4513707"/>
            <a:ext cx="3924293" cy="7428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p:cNvSpPr/>
          <p:nvPr/>
        </p:nvSpPr>
        <p:spPr>
          <a:xfrm>
            <a:off x="6242263" y="856524"/>
            <a:ext cx="5469309" cy="2815330"/>
          </a:xfrm>
          <a:prstGeom prst="rect">
            <a:avLst/>
          </a:prstGeom>
          <a:solidFill>
            <a:srgbClr val="F5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1" name="Rectángulo 20"/>
          <p:cNvSpPr/>
          <p:nvPr/>
        </p:nvSpPr>
        <p:spPr>
          <a:xfrm>
            <a:off x="6474418" y="1152280"/>
            <a:ext cx="5004997" cy="2308324"/>
          </a:xfrm>
          <a:prstGeom prst="rect">
            <a:avLst/>
          </a:prstGeom>
        </p:spPr>
        <p:txBody>
          <a:bodyPr wrap="square">
            <a:spAutoFit/>
          </a:bodyPr>
          <a:lstStyle/>
          <a:p>
            <a:pPr algn="just"/>
            <a:r>
              <a:rPr lang="es-ES" dirty="0" err="1" smtClean="0">
                <a:solidFill>
                  <a:schemeClr val="bg1">
                    <a:lumMod val="50000"/>
                  </a:schemeClr>
                </a:solidFill>
                <a:latin typeface="AktivGrotesk-Light" panose="020B0304020202020204" pitchFamily="34" charset="0"/>
                <a:cs typeface="Times New Roman" panose="02020603050405020304" pitchFamily="18" charset="0"/>
              </a:rPr>
              <a:t>BuildingSMART</a:t>
            </a:r>
            <a:r>
              <a:rPr lang="es-ES" dirty="0" smtClean="0">
                <a:solidFill>
                  <a:schemeClr val="bg1">
                    <a:lumMod val="50000"/>
                  </a:schemeClr>
                </a:solidFill>
                <a:latin typeface="AktivGrotesk-Light" panose="020B0304020202020204" pitchFamily="34" charset="0"/>
                <a:cs typeface="Times New Roman" panose="02020603050405020304" pitchFamily="18" charset="0"/>
              </a:rPr>
              <a:t> </a:t>
            </a:r>
            <a:r>
              <a:rPr lang="es-ES" dirty="0" err="1">
                <a:solidFill>
                  <a:schemeClr val="bg1">
                    <a:lumMod val="50000"/>
                  </a:schemeClr>
                </a:solidFill>
                <a:latin typeface="AktivGrotesk-Light" panose="020B0304020202020204" pitchFamily="34" charset="0"/>
                <a:cs typeface="Times New Roman" panose="02020603050405020304" pitchFamily="18" charset="0"/>
              </a:rPr>
              <a:t>Spain</a:t>
            </a:r>
            <a:r>
              <a:rPr lang="es-ES" dirty="0">
                <a:solidFill>
                  <a:schemeClr val="bg1">
                    <a:lumMod val="50000"/>
                  </a:schemeClr>
                </a:solidFill>
                <a:latin typeface="AktivGrotesk-Light" panose="020B0304020202020204" pitchFamily="34" charset="0"/>
                <a:cs typeface="Times New Roman" panose="02020603050405020304" pitchFamily="18" charset="0"/>
              </a:rPr>
              <a:t> es una asociación sin ánimo de lucro cuyo principal objetivo es fomentar la eficacia en el sector de la construcción a través del uso de estándares abiertos de interoperabilidad sobre BIM (</a:t>
            </a:r>
            <a:r>
              <a:rPr lang="es-ES" dirty="0" err="1">
                <a:solidFill>
                  <a:schemeClr val="bg1">
                    <a:lumMod val="50000"/>
                  </a:schemeClr>
                </a:solidFill>
                <a:latin typeface="AktivGrotesk-Light" panose="020B0304020202020204" pitchFamily="34" charset="0"/>
                <a:cs typeface="Times New Roman" panose="02020603050405020304" pitchFamily="18" charset="0"/>
              </a:rPr>
              <a:t>Building</a:t>
            </a:r>
            <a:r>
              <a:rPr lang="es-ES" dirty="0">
                <a:solidFill>
                  <a:schemeClr val="bg1">
                    <a:lumMod val="50000"/>
                  </a:schemeClr>
                </a:solidFill>
                <a:latin typeface="AktivGrotesk-Light" panose="020B0304020202020204" pitchFamily="34" charset="0"/>
                <a:cs typeface="Times New Roman" panose="02020603050405020304" pitchFamily="18" charset="0"/>
              </a:rPr>
              <a:t> </a:t>
            </a:r>
            <a:r>
              <a:rPr lang="es-ES" dirty="0" err="1">
                <a:solidFill>
                  <a:schemeClr val="bg1">
                    <a:lumMod val="50000"/>
                  </a:schemeClr>
                </a:solidFill>
                <a:latin typeface="AktivGrotesk-Light" panose="020B0304020202020204" pitchFamily="34" charset="0"/>
                <a:cs typeface="Times New Roman" panose="02020603050405020304" pitchFamily="18" charset="0"/>
              </a:rPr>
              <a:t>Information</a:t>
            </a:r>
            <a:r>
              <a:rPr lang="es-ES" dirty="0">
                <a:solidFill>
                  <a:schemeClr val="bg1">
                    <a:lumMod val="50000"/>
                  </a:schemeClr>
                </a:solidFill>
                <a:latin typeface="AktivGrotesk-Light" panose="020B0304020202020204" pitchFamily="34" charset="0"/>
                <a:cs typeface="Times New Roman" panose="02020603050405020304" pitchFamily="18" charset="0"/>
              </a:rPr>
              <a:t> </a:t>
            </a:r>
            <a:r>
              <a:rPr lang="es-ES" dirty="0" err="1">
                <a:solidFill>
                  <a:schemeClr val="bg1">
                    <a:lumMod val="50000"/>
                  </a:schemeClr>
                </a:solidFill>
                <a:latin typeface="AktivGrotesk-Light" panose="020B0304020202020204" pitchFamily="34" charset="0"/>
                <a:cs typeface="Times New Roman" panose="02020603050405020304" pitchFamily="18" charset="0"/>
              </a:rPr>
              <a:t>Modeling</a:t>
            </a:r>
            <a:r>
              <a:rPr lang="es-ES" dirty="0">
                <a:solidFill>
                  <a:schemeClr val="bg1">
                    <a:lumMod val="50000"/>
                  </a:schemeClr>
                </a:solidFill>
                <a:latin typeface="AktivGrotesk-Light" panose="020B0304020202020204" pitchFamily="34" charset="0"/>
                <a:cs typeface="Times New Roman" panose="02020603050405020304" pitchFamily="18" charset="0"/>
              </a:rPr>
              <a:t>) para alcanzar nuevos niveles en reducción de costes y tiempos de ejecución y aumento de la calidad</a:t>
            </a:r>
            <a:r>
              <a:rPr lang="es-ES" dirty="0" smtClean="0">
                <a:solidFill>
                  <a:schemeClr val="bg1">
                    <a:lumMod val="50000"/>
                  </a:schemeClr>
                </a:solidFill>
                <a:latin typeface="AktivGrotesk-Light" panose="020B0304020202020204" pitchFamily="34" charset="0"/>
                <a:cs typeface="Times New Roman" panose="02020603050405020304" pitchFamily="18" charset="0"/>
              </a:rPr>
              <a:t>.</a:t>
            </a:r>
            <a:endParaRPr lang="es-ES" dirty="0">
              <a:solidFill>
                <a:schemeClr val="bg1">
                  <a:lumMod val="50000"/>
                </a:schemeClr>
              </a:solidFill>
              <a:latin typeface="AktivGrotesk-Light" panose="020B0304020202020204" pitchFamily="34" charset="0"/>
              <a:cs typeface="Times New Roman" panose="02020603050405020304" pitchFamily="18" charset="0"/>
            </a:endParaRPr>
          </a:p>
        </p:txBody>
      </p:sp>
      <p:cxnSp>
        <p:nvCxnSpPr>
          <p:cNvPr id="22" name="Conector recto 21"/>
          <p:cNvCxnSpPr/>
          <p:nvPr/>
        </p:nvCxnSpPr>
        <p:spPr>
          <a:xfrm flipV="1">
            <a:off x="6022428" y="856525"/>
            <a:ext cx="0" cy="5579944"/>
          </a:xfrm>
          <a:prstGeom prst="line">
            <a:avLst/>
          </a:prstGeom>
          <a:ln w="190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42510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2807</TotalTime>
  <Words>3451</Words>
  <Application>Microsoft Office PowerPoint</Application>
  <PresentationFormat>Panorámica</PresentationFormat>
  <Paragraphs>554</Paragraphs>
  <Slides>71</Slides>
  <Notes>42</Notes>
  <HiddenSlides>0</HiddenSlides>
  <MMClips>0</MMClips>
  <ScaleCrop>false</ScaleCrop>
  <HeadingPairs>
    <vt:vector size="8" baseType="variant">
      <vt:variant>
        <vt:lpstr>Fuentes usadas</vt:lpstr>
      </vt:variant>
      <vt:variant>
        <vt:i4>14</vt:i4>
      </vt:variant>
      <vt:variant>
        <vt:lpstr>Tema</vt:lpstr>
      </vt:variant>
      <vt:variant>
        <vt:i4>1</vt:i4>
      </vt:variant>
      <vt:variant>
        <vt:lpstr>Servidores OLE incrustados</vt:lpstr>
      </vt:variant>
      <vt:variant>
        <vt:i4>0</vt:i4>
      </vt:variant>
      <vt:variant>
        <vt:lpstr>Títulos de diapositiva</vt:lpstr>
      </vt:variant>
      <vt:variant>
        <vt:i4>71</vt:i4>
      </vt:variant>
    </vt:vector>
  </HeadingPairs>
  <TitlesOfParts>
    <vt:vector size="86" baseType="lpstr">
      <vt:lpstr>AktivGrotesk-Bold</vt:lpstr>
      <vt:lpstr>AktivGrotesk-Light</vt:lpstr>
      <vt:lpstr>AktivGrotesk-Medium</vt:lpstr>
      <vt:lpstr>AktivGrotesk-Regular</vt:lpstr>
      <vt:lpstr>AktivGrotesk-Thin</vt:lpstr>
      <vt:lpstr>AktivGrotesk-XBold</vt:lpstr>
      <vt:lpstr>Arial</vt:lpstr>
      <vt:lpstr>Calibri</vt:lpstr>
      <vt:lpstr>Calibri Light</vt:lpstr>
      <vt:lpstr>Century Gothic</vt:lpstr>
      <vt:lpstr>Tahoma</vt:lpstr>
      <vt:lpstr>Times New Roman</vt:lpstr>
      <vt:lpstr>Trebuchet MS</vt:lpstr>
      <vt:lpstr>Wingdings</vt:lpstr>
      <vt:lpstr>Thème Office 2013 – 2022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Dimensión Remota</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Sesión 1   Ponentes: Nicola Paltrinieri y Carla Romagosa  Introducción al Gemelo digital en infraestructuras  de salud</dc:title>
  <dc:creator>Natalia Guaglianone</dc:creator>
  <cp:lastModifiedBy>Sergio Atero Vazquez</cp:lastModifiedBy>
  <cp:revision>102</cp:revision>
  <dcterms:created xsi:type="dcterms:W3CDTF">2022-09-15T09:15:11Z</dcterms:created>
  <dcterms:modified xsi:type="dcterms:W3CDTF">2025-06-30T16:06:04Z</dcterms:modified>
</cp:coreProperties>
</file>